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95" r:id="rId3"/>
    <p:sldId id="421" r:id="rId4"/>
    <p:sldId id="394" r:id="rId5"/>
    <p:sldId id="395" r:id="rId6"/>
    <p:sldId id="396" r:id="rId7"/>
    <p:sldId id="302" r:id="rId8"/>
    <p:sldId id="352" r:id="rId9"/>
    <p:sldId id="298" r:id="rId10"/>
    <p:sldId id="291" r:id="rId11"/>
    <p:sldId id="311" r:id="rId12"/>
    <p:sldId id="290" r:id="rId13"/>
    <p:sldId id="315" r:id="rId14"/>
    <p:sldId id="306" r:id="rId15"/>
    <p:sldId id="348" r:id="rId16"/>
    <p:sldId id="316" r:id="rId17"/>
    <p:sldId id="313" r:id="rId18"/>
    <p:sldId id="314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25" r:id="rId28"/>
    <p:sldId id="327" r:id="rId29"/>
    <p:sldId id="329" r:id="rId30"/>
    <p:sldId id="331" r:id="rId31"/>
    <p:sldId id="332" r:id="rId32"/>
    <p:sldId id="333" r:id="rId33"/>
    <p:sldId id="419" r:id="rId34"/>
    <p:sldId id="420" r:id="rId35"/>
    <p:sldId id="335" r:id="rId36"/>
    <p:sldId id="336" r:id="rId37"/>
    <p:sldId id="337" r:id="rId38"/>
    <p:sldId id="338" r:id="rId39"/>
    <p:sldId id="292" r:id="rId40"/>
    <p:sldId id="339" r:id="rId41"/>
    <p:sldId id="293" r:id="rId42"/>
    <p:sldId id="294" r:id="rId43"/>
    <p:sldId id="307" r:id="rId44"/>
    <p:sldId id="342" r:id="rId45"/>
    <p:sldId id="347" r:id="rId46"/>
    <p:sldId id="343" r:id="rId47"/>
    <p:sldId id="344" r:id="rId48"/>
    <p:sldId id="366" r:id="rId49"/>
    <p:sldId id="349" r:id="rId50"/>
    <p:sldId id="356" r:id="rId51"/>
    <p:sldId id="374" r:id="rId52"/>
    <p:sldId id="351" r:id="rId53"/>
    <p:sldId id="303" r:id="rId54"/>
    <p:sldId id="353" r:id="rId55"/>
    <p:sldId id="354" r:id="rId56"/>
    <p:sldId id="390" r:id="rId57"/>
    <p:sldId id="355" r:id="rId58"/>
    <p:sldId id="340" r:id="rId59"/>
    <p:sldId id="345" r:id="rId60"/>
    <p:sldId id="346" r:id="rId61"/>
    <p:sldId id="399" r:id="rId62"/>
    <p:sldId id="401" r:id="rId63"/>
    <p:sldId id="402" r:id="rId64"/>
    <p:sldId id="403" r:id="rId65"/>
    <p:sldId id="405" r:id="rId66"/>
    <p:sldId id="404" r:id="rId67"/>
    <p:sldId id="406" r:id="rId68"/>
    <p:sldId id="408" r:id="rId69"/>
    <p:sldId id="410" r:id="rId70"/>
    <p:sldId id="415" r:id="rId71"/>
    <p:sldId id="416" r:id="rId72"/>
    <p:sldId id="417" r:id="rId73"/>
    <p:sldId id="418" r:id="rId74"/>
    <p:sldId id="413" r:id="rId75"/>
    <p:sldId id="414" r:id="rId76"/>
    <p:sldId id="382" r:id="rId77"/>
    <p:sldId id="388" r:id="rId78"/>
    <p:sldId id="387" r:id="rId79"/>
    <p:sldId id="386" r:id="rId80"/>
    <p:sldId id="385" r:id="rId81"/>
    <p:sldId id="384" r:id="rId82"/>
    <p:sldId id="383" r:id="rId83"/>
    <p:sldId id="424" r:id="rId84"/>
    <p:sldId id="422" r:id="rId85"/>
    <p:sldId id="423" r:id="rId86"/>
    <p:sldId id="392" r:id="rId87"/>
    <p:sldId id="368" r:id="rId88"/>
    <p:sldId id="369" r:id="rId89"/>
    <p:sldId id="370" r:id="rId90"/>
    <p:sldId id="371" r:id="rId91"/>
    <p:sldId id="389" r:id="rId92"/>
    <p:sldId id="397" r:id="rId93"/>
    <p:sldId id="398" r:id="rId94"/>
    <p:sldId id="376" r:id="rId95"/>
    <p:sldId id="391" r:id="rId96"/>
    <p:sldId id="393" r:id="rId97"/>
    <p:sldId id="305" r:id="rId9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3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30499A-8526-4292-B0C5-0B78A202DC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086E627-5710-41B2-A16C-69FD42BA07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456D2E-6062-4B1D-8135-4AC4C2BF4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5449-20E5-4618-8A00-6A10C3FB8939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54D4830-DE2B-4C50-96FF-DCAD2A6AA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0B350BB-1ACD-4A15-8A10-0A4D7E371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8830B-3BD4-4E75-8678-E57C1886914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030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5919A2-3698-40B6-A6E8-154D3185F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61BD279-990C-4DFD-A7D8-588FE25371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6BB370-34CA-4EB9-8551-CDE70B270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5449-20E5-4618-8A00-6A10C3FB8939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DE2D0F1-4C83-431E-9C41-F6D613CFD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1C05AF8-390A-4E35-A324-8E21EF10C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8830B-3BD4-4E75-8678-E57C1886914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187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7D97E44-315C-405E-828C-6A0119270F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AA85475-C9CC-429F-BE4C-B48A8D368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33C53A-3C26-4253-8B8F-1D1906DCF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5449-20E5-4618-8A00-6A10C3FB8939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41AA3C-3357-43D2-95CA-B4C98CC81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4CEF582-92CC-4AC4-924F-C942373F0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8830B-3BD4-4E75-8678-E57C1886914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882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794704-A6F4-42A6-9B5A-A41E48CF9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9F22A3-3C27-4F78-91E5-A907373CD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60F104-5231-413A-8F2A-9DB422ED8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5449-20E5-4618-8A00-6A10C3FB8939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A8462C1-8A37-419B-A233-79F1F1E49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890EC6B-2592-4287-9258-A3BF2EC13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8830B-3BD4-4E75-8678-E57C1886914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27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E57406-9FC3-4023-9F0B-2BA5C85D4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A45FF60-FFF2-41E1-8922-AEFB99FCD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A7246F4-8626-4969-B41B-88613B944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5449-20E5-4618-8A00-6A10C3FB8939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F5BBE8A-A57E-4016-9971-4E632E0C8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1E78D6-79FC-42BB-9870-71932B0C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8830B-3BD4-4E75-8678-E57C1886914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59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333229-7472-454D-A1AF-7DB3CB264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08035F-083E-40E6-9B2C-653C260810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8121D89-9F0D-409F-8CAF-476D88F8C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F301D8B-4E27-4775-87D9-84C19A5B5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5449-20E5-4618-8A00-6A10C3FB8939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15DDCC6-37AA-4107-A4FD-FCA2AB5A2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19ADA79-A088-4124-B9C5-D94798CDD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8830B-3BD4-4E75-8678-E57C1886914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35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93540F-7C16-4232-A89C-518A8B5D0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EB5716-8E79-4427-A029-F82D53439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8FA5720-8334-4E37-B095-8C85D581F3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4DBDFB-A254-4A46-8B59-1ADD1CB166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7667B4E-3E16-4F0E-BDF7-2F63DBA027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DED0EF9-2229-424D-AC76-B1DA0058D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5449-20E5-4618-8A00-6A10C3FB8939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78CAC32-FE0E-4308-93A1-64379F2A8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8428CEA-102B-4087-83AB-80E26A214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8830B-3BD4-4E75-8678-E57C1886914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980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4AC0C5-F803-4E00-AD55-784FE99E4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87E7035-15B3-4B9E-970F-A20961BC6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5449-20E5-4618-8A00-6A10C3FB8939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1E8BC2A-4318-4534-A61F-5F71E00B4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80BE3D4-D3E9-4337-B854-A17750746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8830B-3BD4-4E75-8678-E57C1886914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31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CCD6D84-0A86-43EC-8FDF-BD7140665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5449-20E5-4618-8A00-6A10C3FB8939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0D1D26B-5745-4537-89BC-975A51E80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544A8C5-175E-4769-AEC4-381EB6D80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8830B-3BD4-4E75-8678-E57C1886914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66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DAAC41-C7CB-47BC-B2F2-05C9ECEF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B33FAD-E8A9-402C-8F34-A9D2A5E9D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560C684-DA60-4EC4-A4C4-CE033B2B10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4F6A093-C9ED-468E-A134-AB7950F7D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5449-20E5-4618-8A00-6A10C3FB8939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E314A59-B7A4-44DC-AAC0-F20E72DF8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E381841-CAB7-4859-88E6-367C82039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8830B-3BD4-4E75-8678-E57C1886914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01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ECD557-34DD-41A7-9502-CB7D628E7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9AFD935-132C-4363-A87F-DE6EE7BEA6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49537AF-033D-4C4D-B4D1-404ACE6EB6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B97D064-C326-4F13-AF42-E9C9F0048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5449-20E5-4618-8A00-6A10C3FB8939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1D8553E-014F-4134-8218-EAEA8FEF0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57A5999-C968-4A2D-A4A3-BFC84DA28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8830B-3BD4-4E75-8678-E57C1886914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415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57D464A-59CB-4901-81E8-E42181071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D0E6472-84BB-4C04-8CB6-008960FEC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3B19637-77AD-417A-99BC-2B74C971ED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D5449-20E5-4618-8A00-6A10C3FB8939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9BD425C-9593-4C28-A956-D3D33A0E37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FB56B9B-87EB-4CC7-8FB5-CB78D9AE1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8830B-3BD4-4E75-8678-E57C1886914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86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1.png"/><Relationship Id="rId3" Type="http://schemas.openxmlformats.org/officeDocument/2006/relationships/image" Target="../media/image44.png"/><Relationship Id="rId7" Type="http://schemas.openxmlformats.org/officeDocument/2006/relationships/image" Target="../media/image56.png"/><Relationship Id="rId12" Type="http://schemas.openxmlformats.org/officeDocument/2006/relationships/image" Target="../media/image6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59.png"/><Relationship Id="rId5" Type="http://schemas.openxmlformats.org/officeDocument/2006/relationships/image" Target="../media/image51.png"/><Relationship Id="rId10" Type="http://schemas.openxmlformats.org/officeDocument/2006/relationships/image" Target="../media/image54.png"/><Relationship Id="rId4" Type="http://schemas.openxmlformats.org/officeDocument/2006/relationships/image" Target="../media/image50.png"/><Relationship Id="rId9" Type="http://schemas.openxmlformats.org/officeDocument/2006/relationships/image" Target="../media/image58.png"/><Relationship Id="rId14" Type="http://schemas.openxmlformats.org/officeDocument/2006/relationships/image" Target="../media/image62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1.png"/><Relationship Id="rId3" Type="http://schemas.openxmlformats.org/officeDocument/2006/relationships/image" Target="../media/image44.png"/><Relationship Id="rId7" Type="http://schemas.openxmlformats.org/officeDocument/2006/relationships/image" Target="../media/image56.png"/><Relationship Id="rId12" Type="http://schemas.openxmlformats.org/officeDocument/2006/relationships/image" Target="../media/image6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59.png"/><Relationship Id="rId5" Type="http://schemas.openxmlformats.org/officeDocument/2006/relationships/image" Target="../media/image51.png"/><Relationship Id="rId10" Type="http://schemas.openxmlformats.org/officeDocument/2006/relationships/image" Target="../media/image54.png"/><Relationship Id="rId4" Type="http://schemas.openxmlformats.org/officeDocument/2006/relationships/image" Target="../media/image50.png"/><Relationship Id="rId9" Type="http://schemas.openxmlformats.org/officeDocument/2006/relationships/image" Target="../media/image58.png"/><Relationship Id="rId14" Type="http://schemas.openxmlformats.org/officeDocument/2006/relationships/image" Target="../media/image62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1.png"/><Relationship Id="rId3" Type="http://schemas.openxmlformats.org/officeDocument/2006/relationships/image" Target="../media/image44.png"/><Relationship Id="rId7" Type="http://schemas.openxmlformats.org/officeDocument/2006/relationships/image" Target="../media/image56.png"/><Relationship Id="rId12" Type="http://schemas.openxmlformats.org/officeDocument/2006/relationships/image" Target="../media/image6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59.png"/><Relationship Id="rId5" Type="http://schemas.openxmlformats.org/officeDocument/2006/relationships/image" Target="../media/image51.png"/><Relationship Id="rId10" Type="http://schemas.openxmlformats.org/officeDocument/2006/relationships/image" Target="../media/image54.png"/><Relationship Id="rId4" Type="http://schemas.openxmlformats.org/officeDocument/2006/relationships/image" Target="../media/image50.png"/><Relationship Id="rId9" Type="http://schemas.openxmlformats.org/officeDocument/2006/relationships/image" Target="../media/image58.png"/><Relationship Id="rId14" Type="http://schemas.openxmlformats.org/officeDocument/2006/relationships/image" Target="../media/image6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7" Type="http://schemas.openxmlformats.org/officeDocument/2006/relationships/image" Target="../media/image46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7" Type="http://schemas.openxmlformats.org/officeDocument/2006/relationships/image" Target="../media/image46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7" Type="http://schemas.openxmlformats.org/officeDocument/2006/relationships/image" Target="../media/image46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8.png"/><Relationship Id="rId7" Type="http://schemas.openxmlformats.org/officeDocument/2006/relationships/image" Target="../media/image7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microsoft.com/office/2017/06/relationships/model3d" Target="../media/model3d1.glb"/><Relationship Id="rId7" Type="http://schemas.openxmlformats.org/officeDocument/2006/relationships/image" Target="../media/image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17/06/relationships/model3d" Target="../media/model3d2.glb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37.png"/><Relationship Id="rId7" Type="http://schemas.openxmlformats.org/officeDocument/2006/relationships/image" Target="../media/image8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8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ogebra.org/m/tkk74rtm" TargetMode="External"/><Relationship Id="rId2" Type="http://schemas.openxmlformats.org/officeDocument/2006/relationships/hyperlink" Target="https://www.kaggle.com/brandonnova/visualizing-a-mobius-strip-with-pyth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004.06093" TargetMode="External"/><Relationship Id="rId5" Type="http://schemas.openxmlformats.org/officeDocument/2006/relationships/hyperlink" Target="http://www.deeplearningbook.org./" TargetMode="External"/><Relationship Id="rId4" Type="http://schemas.openxmlformats.org/officeDocument/2006/relationships/hyperlink" Target="http://www.deeplearningbook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E834A6-6BDC-450A-A2C2-C327F0D56D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</a:rPr>
              <a:t>How Neural Networks Shape the Manifold Hypothesis?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F4F74DA-A64C-4893-8697-640D9B5BE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 fontScale="92500" lnSpcReduction="20000"/>
          </a:bodyPr>
          <a:lstStyle/>
          <a:p>
            <a:pPr algn="l"/>
            <a:r>
              <a:rPr lang="en-US" dirty="0"/>
              <a:t>Henrique Ennes</a:t>
            </a:r>
          </a:p>
          <a:p>
            <a:pPr algn="l"/>
            <a:r>
              <a:rPr lang="en-US" dirty="0"/>
              <a:t>Professor Renato Rocha</a:t>
            </a:r>
          </a:p>
          <a:p>
            <a:pPr algn="l"/>
            <a:r>
              <a:rPr lang="en-US" dirty="0"/>
              <a:t>Redes </a:t>
            </a:r>
            <a:r>
              <a:rPr lang="en-US" dirty="0" err="1"/>
              <a:t>Neurais</a:t>
            </a:r>
            <a:r>
              <a:rPr lang="en-US" dirty="0"/>
              <a:t> e Deep Learning</a:t>
            </a:r>
          </a:p>
          <a:p>
            <a:pPr algn="l"/>
            <a:r>
              <a:rPr lang="en-US" dirty="0"/>
              <a:t>08/10/2021</a:t>
            </a:r>
          </a:p>
        </p:txBody>
      </p:sp>
    </p:spTree>
    <p:extLst>
      <p:ext uri="{BB962C8B-B14F-4D97-AF65-F5344CB8AC3E}">
        <p14:creationId xmlns:p14="http://schemas.microsoft.com/office/powerpoint/2010/main" val="3112447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What are manifolds?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4B20AE0F-874E-4B66-A682-F69FAD363AC9}"/>
              </a:ext>
            </a:extLst>
          </p:cNvPr>
          <p:cNvSpPr/>
          <p:nvPr/>
        </p:nvSpPr>
        <p:spPr>
          <a:xfrm>
            <a:off x="5843441" y="4096336"/>
            <a:ext cx="252559" cy="2864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7601D235-41C0-4062-92DF-15A5BBA6EE66}"/>
                  </a:ext>
                </a:extLst>
              </p:cNvPr>
              <p:cNvSpPr txBox="1"/>
              <p:nvPr/>
            </p:nvSpPr>
            <p:spPr>
              <a:xfrm>
                <a:off x="809296" y="2011802"/>
                <a:ext cx="80988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Manifolds are “figures” that look like some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pt-B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ℝ</m:t>
                        </m:r>
                      </m:e>
                      <m:sup>
                        <m:r>
                          <a:rPr kumimoji="0" lang="pt-B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in small patches </a:t>
                </a:r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7601D235-41C0-4062-92DF-15A5BBA6E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96" y="2011802"/>
                <a:ext cx="8098884" cy="461665"/>
              </a:xfrm>
              <a:prstGeom prst="rect">
                <a:avLst/>
              </a:prstGeom>
              <a:blipFill>
                <a:blip r:embed="rId2"/>
                <a:stretch>
                  <a:fillRect l="-1205" t="-10526" r="-2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o 3D 3" descr="Paraquedista masculino">
                <a:extLst>
                  <a:ext uri="{FF2B5EF4-FFF2-40B4-BE49-F238E27FC236}">
                    <a16:creationId xmlns:a16="http://schemas.microsoft.com/office/drawing/2014/main" id="{C9169773-F715-41BD-9DD8-9F3A06769FE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055985" y="2751317"/>
              <a:ext cx="1136011" cy="406650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36011" cy="4066508"/>
                    </a:xfrm>
                    <a:prstGeom prst="rect">
                      <a:avLst/>
                    </a:prstGeom>
                  </am3d:spPr>
                  <am3d:camera>
                    <am3d:pos x="0" y="0" z="512674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3714" d="1000000"/>
                    <am3d:preTrans dx="-27279" dy="-17985891" dz="263366"/>
                    <am3d:scale>
                      <am3d:sx n="1000000" d="1000000"/>
                      <am3d:sy n="1000000" d="1000000"/>
                      <am3d:sz n="1000000" d="1000000"/>
                    </am3d:scale>
                    <am3d:rot ax="198497" ay="-3041675" az="-15365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3381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 descr="Paraquedista masculino">
                <a:extLst>
                  <a:ext uri="{FF2B5EF4-FFF2-40B4-BE49-F238E27FC236}">
                    <a16:creationId xmlns:a16="http://schemas.microsoft.com/office/drawing/2014/main" id="{C9169773-F715-41BD-9DD8-9F3A06769F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55985" y="2751317"/>
                <a:ext cx="1136011" cy="40665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Balão de Fala: Oval 6">
                <a:extLst>
                  <a:ext uri="{FF2B5EF4-FFF2-40B4-BE49-F238E27FC236}">
                    <a16:creationId xmlns:a16="http://schemas.microsoft.com/office/drawing/2014/main" id="{1901C451-20A7-45D3-B96B-F0D06ABEAC9A}"/>
                  </a:ext>
                </a:extLst>
              </p:cNvPr>
              <p:cNvSpPr/>
              <p:nvPr/>
            </p:nvSpPr>
            <p:spPr>
              <a:xfrm>
                <a:off x="7924801" y="1637607"/>
                <a:ext cx="3342750" cy="1814903"/>
              </a:xfrm>
              <a:prstGeom prst="wedgeEllipseCallout">
                <a:avLst>
                  <a:gd name="adj1" fmla="val 41774"/>
                  <a:gd name="adj2" fmla="val 57000"/>
                </a:avLst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Sure,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pt-B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ℝ</m:t>
                        </m:r>
                      </m:e>
                      <m:sup>
                        <m:r>
                          <a:rPr kumimoji="0" lang="pt-B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looks like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pt-B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ℝ</m:t>
                        </m:r>
                      </m:e>
                      <m:sup>
                        <m:r>
                          <a:rPr kumimoji="0" lang="pt-B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in every patch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pt-B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ℝ</m:t>
                        </m:r>
                      </m:e>
                      <m:sup>
                        <m:r>
                          <a:rPr kumimoji="0" lang="pt-B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! </a:t>
                </a:r>
              </a:p>
            </p:txBody>
          </p:sp>
        </mc:Choice>
        <mc:Fallback xmlns="">
          <p:sp>
            <p:nvSpPr>
              <p:cNvPr id="7" name="Balão de Fala: Oval 6">
                <a:extLst>
                  <a:ext uri="{FF2B5EF4-FFF2-40B4-BE49-F238E27FC236}">
                    <a16:creationId xmlns:a16="http://schemas.microsoft.com/office/drawing/2014/main" id="{1901C451-20A7-45D3-B96B-F0D06ABEAC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1" y="1637607"/>
                <a:ext cx="3342750" cy="1814903"/>
              </a:xfrm>
              <a:prstGeom prst="wedgeEllipseCallout">
                <a:avLst>
                  <a:gd name="adj1" fmla="val 41774"/>
                  <a:gd name="adj2" fmla="val 57000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FFFB76CD-4D59-4F3A-814D-3C8747EFF973}"/>
              </a:ext>
            </a:extLst>
          </p:cNvPr>
          <p:cNvCxnSpPr>
            <a:cxnSpLocks/>
          </p:cNvCxnSpPr>
          <p:nvPr/>
        </p:nvCxnSpPr>
        <p:spPr>
          <a:xfrm flipV="1">
            <a:off x="3546088" y="2751318"/>
            <a:ext cx="0" cy="1631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F72886B-B01E-45FA-956D-A68C1B22BFBE}"/>
              </a:ext>
            </a:extLst>
          </p:cNvPr>
          <p:cNvCxnSpPr>
            <a:cxnSpLocks/>
          </p:cNvCxnSpPr>
          <p:nvPr/>
        </p:nvCxnSpPr>
        <p:spPr>
          <a:xfrm flipV="1">
            <a:off x="3546088" y="4382814"/>
            <a:ext cx="140505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A3F5329B-EE7E-43A0-94F1-6A99343EE140}"/>
              </a:ext>
            </a:extLst>
          </p:cNvPr>
          <p:cNvCxnSpPr>
            <a:cxnSpLocks/>
          </p:cNvCxnSpPr>
          <p:nvPr/>
        </p:nvCxnSpPr>
        <p:spPr>
          <a:xfrm flipH="1">
            <a:off x="2888165" y="4382813"/>
            <a:ext cx="657919" cy="624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421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do we study manifolds?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C451C2F-09DC-4006-AF07-A9D663829BF3}"/>
              </a:ext>
            </a:extLst>
          </p:cNvPr>
          <p:cNvSpPr txBox="1"/>
          <p:nvPr/>
        </p:nvSpPr>
        <p:spPr>
          <a:xfrm>
            <a:off x="1483360" y="2075655"/>
            <a:ext cx="2069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Geometry</a:t>
            </a:r>
          </a:p>
        </p:txBody>
      </p:sp>
    </p:spTree>
    <p:extLst>
      <p:ext uri="{BB962C8B-B14F-4D97-AF65-F5344CB8AC3E}">
        <p14:creationId xmlns:p14="http://schemas.microsoft.com/office/powerpoint/2010/main" val="561340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do we study manifolds?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Modelo 3D 21" descr="Terra">
                <a:extLst>
                  <a:ext uri="{FF2B5EF4-FFF2-40B4-BE49-F238E27FC236}">
                    <a16:creationId xmlns:a16="http://schemas.microsoft.com/office/drawing/2014/main" id="{4BB29200-B75E-466A-A5C0-9647C2388ED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371599" y="2958217"/>
              <a:ext cx="3605244" cy="360524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05244" cy="3605245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4510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Modelo 3D 21" descr="Terra">
                <a:extLst>
                  <a:ext uri="{FF2B5EF4-FFF2-40B4-BE49-F238E27FC236}">
                    <a16:creationId xmlns:a16="http://schemas.microsoft.com/office/drawing/2014/main" id="{4BB29200-B75E-466A-A5C0-9647C2388E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1599" y="2958217"/>
                <a:ext cx="3605244" cy="3605245"/>
              </a:xfrm>
              <a:prstGeom prst="rect">
                <a:avLst/>
              </a:prstGeom>
            </p:spPr>
          </p:pic>
        </mc:Fallback>
      </mc:AlternateContent>
      <p:cxnSp>
        <p:nvCxnSpPr>
          <p:cNvPr id="24" name="Conector: Curvo 23">
            <a:extLst>
              <a:ext uri="{FF2B5EF4-FFF2-40B4-BE49-F238E27FC236}">
                <a16:creationId xmlns:a16="http://schemas.microsoft.com/office/drawing/2014/main" id="{41CDD56E-6C3C-4BF0-A930-90CC39D639E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66651" y="3909850"/>
            <a:ext cx="2869321" cy="1313794"/>
          </a:xfrm>
          <a:prstGeom prst="curvedConnector3">
            <a:avLst/>
          </a:prstGeom>
          <a:ln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tokes&amp;#39; Beautiful Theorem: Differential Forms, Boundaries, Exterior  Derivatives, and Manifolds – Todd Decker">
            <a:extLst>
              <a:ext uri="{FF2B5EF4-FFF2-40B4-BE49-F238E27FC236}">
                <a16:creationId xmlns:a16="http://schemas.microsoft.com/office/drawing/2014/main" id="{902193E4-9C24-4E76-A785-7A64D94B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117" y="3733996"/>
            <a:ext cx="6073665" cy="2244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C451C2F-09DC-4006-AF07-A9D663829BF3}"/>
              </a:ext>
            </a:extLst>
          </p:cNvPr>
          <p:cNvSpPr txBox="1"/>
          <p:nvPr/>
        </p:nvSpPr>
        <p:spPr>
          <a:xfrm>
            <a:off x="1483360" y="2075655"/>
            <a:ext cx="2069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Geometry</a:t>
            </a:r>
          </a:p>
        </p:txBody>
      </p:sp>
    </p:spTree>
    <p:extLst>
      <p:ext uri="{BB962C8B-B14F-4D97-AF65-F5344CB8AC3E}">
        <p14:creationId xmlns:p14="http://schemas.microsoft.com/office/powerpoint/2010/main" val="4046188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do we study manifolds?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Modelo 3D 21" descr="Terra">
                <a:extLst>
                  <a:ext uri="{FF2B5EF4-FFF2-40B4-BE49-F238E27FC236}">
                    <a16:creationId xmlns:a16="http://schemas.microsoft.com/office/drawing/2014/main" id="{4BB29200-B75E-466A-A5C0-9647C2388ED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371599" y="2958217"/>
              <a:ext cx="3605244" cy="360524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05244" cy="3605245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4510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Modelo 3D 21" descr="Terra">
                <a:extLst>
                  <a:ext uri="{FF2B5EF4-FFF2-40B4-BE49-F238E27FC236}">
                    <a16:creationId xmlns:a16="http://schemas.microsoft.com/office/drawing/2014/main" id="{4BB29200-B75E-466A-A5C0-9647C2388E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1599" y="2958217"/>
                <a:ext cx="3605244" cy="3605245"/>
              </a:xfrm>
              <a:prstGeom prst="rect">
                <a:avLst/>
              </a:prstGeom>
            </p:spPr>
          </p:pic>
        </mc:Fallback>
      </mc:AlternateContent>
      <p:cxnSp>
        <p:nvCxnSpPr>
          <p:cNvPr id="24" name="Conector: Curvo 23">
            <a:extLst>
              <a:ext uri="{FF2B5EF4-FFF2-40B4-BE49-F238E27FC236}">
                <a16:creationId xmlns:a16="http://schemas.microsoft.com/office/drawing/2014/main" id="{41CDD56E-6C3C-4BF0-A930-90CC39D639E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66651" y="3909850"/>
            <a:ext cx="2869321" cy="1313794"/>
          </a:xfrm>
          <a:prstGeom prst="curvedConnector3">
            <a:avLst/>
          </a:prstGeom>
          <a:ln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tokes&amp;#39; Beautiful Theorem: Differential Forms, Boundaries, Exterior  Derivatives, and Manifolds – Todd Decker">
            <a:extLst>
              <a:ext uri="{FF2B5EF4-FFF2-40B4-BE49-F238E27FC236}">
                <a16:creationId xmlns:a16="http://schemas.microsoft.com/office/drawing/2014/main" id="{902193E4-9C24-4E76-A785-7A64D94B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117" y="3733996"/>
            <a:ext cx="6073665" cy="2244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C451C2F-09DC-4006-AF07-A9D663829BF3}"/>
              </a:ext>
            </a:extLst>
          </p:cNvPr>
          <p:cNvSpPr txBox="1"/>
          <p:nvPr/>
        </p:nvSpPr>
        <p:spPr>
          <a:xfrm>
            <a:off x="1483360" y="2075655"/>
            <a:ext cx="8665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Geometry = things are equal all lengths agree</a:t>
            </a:r>
          </a:p>
        </p:txBody>
      </p:sp>
    </p:spTree>
    <p:extLst>
      <p:ext uri="{BB962C8B-B14F-4D97-AF65-F5344CB8AC3E}">
        <p14:creationId xmlns:p14="http://schemas.microsoft.com/office/powerpoint/2010/main" val="539261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do we study manifolds?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E2E9415-59A8-4EC5-AAF0-1F0024DAAB15}"/>
              </a:ext>
            </a:extLst>
          </p:cNvPr>
          <p:cNvSpPr txBox="1"/>
          <p:nvPr/>
        </p:nvSpPr>
        <p:spPr>
          <a:xfrm>
            <a:off x="1483360" y="2075655"/>
            <a:ext cx="2240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Topology </a:t>
            </a:r>
            <a:r>
              <a:rPr lang="en-US" dirty="0"/>
              <a:t>[</a:t>
            </a:r>
            <a:r>
              <a:rPr lang="pt-BR" b="0" i="0" dirty="0">
                <a:effectLst/>
                <a:latin typeface="Arial" panose="020B0604020202020204" pitchFamily="34" charset="0"/>
              </a:rPr>
              <a:t>1]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C3D3386-DBA7-429F-A56B-439046519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50" y="2999293"/>
            <a:ext cx="474345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05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do we study manifolds?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E2E9415-59A8-4EC5-AAF0-1F0024DAAB15}"/>
              </a:ext>
            </a:extLst>
          </p:cNvPr>
          <p:cNvSpPr txBox="1"/>
          <p:nvPr/>
        </p:nvSpPr>
        <p:spPr>
          <a:xfrm>
            <a:off x="1483360" y="2075655"/>
            <a:ext cx="2293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Topology </a:t>
            </a:r>
            <a:r>
              <a:rPr lang="en-US" dirty="0"/>
              <a:t>[</a:t>
            </a:r>
            <a:r>
              <a:rPr lang="pt-BR" b="0" i="0" dirty="0">
                <a:effectLst/>
                <a:latin typeface="Arial" panose="020B0604020202020204" pitchFamily="34" charset="0"/>
              </a:rPr>
              <a:t>1]</a:t>
            </a:r>
            <a:r>
              <a:rPr lang="en-US" dirty="0"/>
              <a:t>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C3D3386-DBA7-429F-A56B-439046519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50" y="2999293"/>
            <a:ext cx="4743450" cy="35814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B9FE0F2-A9D6-43A0-95DC-C0B4EA606F28}"/>
              </a:ext>
            </a:extLst>
          </p:cNvPr>
          <p:cNvSpPr txBox="1"/>
          <p:nvPr/>
        </p:nvSpPr>
        <p:spPr>
          <a:xfrm>
            <a:off x="3904180" y="2992602"/>
            <a:ext cx="3311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Cannot even talk about areas!</a:t>
            </a:r>
          </a:p>
        </p:txBody>
      </p:sp>
    </p:spTree>
    <p:extLst>
      <p:ext uri="{BB962C8B-B14F-4D97-AF65-F5344CB8AC3E}">
        <p14:creationId xmlns:p14="http://schemas.microsoft.com/office/powerpoint/2010/main" val="2874868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do we study manifolds?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E2E9415-59A8-4EC5-AAF0-1F0024DAAB15}"/>
              </a:ext>
            </a:extLst>
          </p:cNvPr>
          <p:cNvSpPr txBox="1"/>
          <p:nvPr/>
        </p:nvSpPr>
        <p:spPr>
          <a:xfrm>
            <a:off x="453970" y="1673306"/>
            <a:ext cx="10627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Topology = things are equal if they can continuously deform into one another</a:t>
            </a:r>
            <a:r>
              <a:rPr lang="en-US" dirty="0"/>
              <a:t> [</a:t>
            </a:r>
            <a:r>
              <a:rPr lang="pt-BR" dirty="0">
                <a:latin typeface="Arial" panose="020B0604020202020204" pitchFamily="34" charset="0"/>
              </a:rPr>
              <a:t>2</a:t>
            </a:r>
            <a:r>
              <a:rPr lang="pt-BR" b="0" i="0" dirty="0">
                <a:effectLst/>
                <a:latin typeface="Arial" panose="020B0604020202020204" pitchFamily="34" charset="0"/>
              </a:rPr>
              <a:t>]</a:t>
            </a:r>
            <a:r>
              <a:rPr lang="en-US" dirty="0"/>
              <a:t> 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2B9368E-271D-4257-BE3A-C10B6A503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50" y="2999293"/>
            <a:ext cx="4743450" cy="3581400"/>
          </a:xfrm>
          <a:prstGeom prst="rect">
            <a:avLst/>
          </a:prstGeom>
        </p:spPr>
      </p:pic>
      <p:pic>
        <p:nvPicPr>
          <p:cNvPr id="15" name="Gravação de Tela 14">
            <a:hlinkClick r:id="" action="ppaction://media"/>
            <a:extLst>
              <a:ext uri="{FF2B5EF4-FFF2-40B4-BE49-F238E27FC236}">
                <a16:creationId xmlns:a16="http://schemas.microsoft.com/office/drawing/2014/main" id="{1C30184F-1E12-40E8-9000-0001C029D3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87123" y="2501462"/>
            <a:ext cx="3974779" cy="40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2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do we study manifolds?</a:t>
            </a:r>
          </a:p>
        </p:txBody>
      </p:sp>
      <p:sp>
        <p:nvSpPr>
          <p:cNvPr id="3" name="Triângulo isósceles 2">
            <a:extLst>
              <a:ext uri="{FF2B5EF4-FFF2-40B4-BE49-F238E27FC236}">
                <a16:creationId xmlns:a16="http://schemas.microsoft.com/office/drawing/2014/main" id="{12B2AAF0-8836-476D-A4B2-96323B8994A5}"/>
              </a:ext>
            </a:extLst>
          </p:cNvPr>
          <p:cNvSpPr/>
          <p:nvPr/>
        </p:nvSpPr>
        <p:spPr>
          <a:xfrm>
            <a:off x="2489200" y="2960029"/>
            <a:ext cx="2092960" cy="231648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15A72845-1C8D-4E24-B5FB-A795D1A85943}"/>
              </a:ext>
            </a:extLst>
          </p:cNvPr>
          <p:cNvSpPr/>
          <p:nvPr/>
        </p:nvSpPr>
        <p:spPr>
          <a:xfrm>
            <a:off x="7068819" y="2960029"/>
            <a:ext cx="2092960" cy="231648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8E24921-B1E9-4B05-AFDA-32C59AD34378}"/>
              </a:ext>
            </a:extLst>
          </p:cNvPr>
          <p:cNvSpPr txBox="1"/>
          <p:nvPr/>
        </p:nvSpPr>
        <p:spPr>
          <a:xfrm>
            <a:off x="5541597" y="3610437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=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57E8B3E-1057-47C3-8B39-DBF3C814C256}"/>
              </a:ext>
            </a:extLst>
          </p:cNvPr>
          <p:cNvSpPr txBox="1"/>
          <p:nvPr/>
        </p:nvSpPr>
        <p:spPr>
          <a:xfrm>
            <a:off x="4861636" y="3552484"/>
            <a:ext cx="1927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Geometrically</a:t>
            </a:r>
          </a:p>
        </p:txBody>
      </p:sp>
    </p:spTree>
    <p:extLst>
      <p:ext uri="{BB962C8B-B14F-4D97-AF65-F5344CB8AC3E}">
        <p14:creationId xmlns:p14="http://schemas.microsoft.com/office/powerpoint/2010/main" val="4145486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do we study manifolds?</a:t>
            </a:r>
          </a:p>
        </p:txBody>
      </p:sp>
      <p:sp>
        <p:nvSpPr>
          <p:cNvPr id="3" name="Triângulo isósceles 2">
            <a:extLst>
              <a:ext uri="{FF2B5EF4-FFF2-40B4-BE49-F238E27FC236}">
                <a16:creationId xmlns:a16="http://schemas.microsoft.com/office/drawing/2014/main" id="{12B2AAF0-8836-476D-A4B2-96323B8994A5}"/>
              </a:ext>
            </a:extLst>
          </p:cNvPr>
          <p:cNvSpPr/>
          <p:nvPr/>
        </p:nvSpPr>
        <p:spPr>
          <a:xfrm>
            <a:off x="2489200" y="2960029"/>
            <a:ext cx="2092960" cy="231648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15A72845-1C8D-4E24-B5FB-A795D1A85943}"/>
              </a:ext>
            </a:extLst>
          </p:cNvPr>
          <p:cNvSpPr/>
          <p:nvPr/>
        </p:nvSpPr>
        <p:spPr>
          <a:xfrm>
            <a:off x="7475220" y="3487089"/>
            <a:ext cx="911859" cy="105412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8E24921-B1E9-4B05-AFDA-32C59AD34378}"/>
              </a:ext>
            </a:extLst>
          </p:cNvPr>
          <p:cNvSpPr txBox="1"/>
          <p:nvPr/>
        </p:nvSpPr>
        <p:spPr>
          <a:xfrm>
            <a:off x="5541597" y="3610437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=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57E8B3E-1057-47C3-8B39-DBF3C814C256}"/>
              </a:ext>
            </a:extLst>
          </p:cNvPr>
          <p:cNvSpPr txBox="1"/>
          <p:nvPr/>
        </p:nvSpPr>
        <p:spPr>
          <a:xfrm>
            <a:off x="4861636" y="3552484"/>
            <a:ext cx="1796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Topologically</a:t>
            </a:r>
          </a:p>
        </p:txBody>
      </p:sp>
    </p:spTree>
    <p:extLst>
      <p:ext uri="{BB962C8B-B14F-4D97-AF65-F5344CB8AC3E}">
        <p14:creationId xmlns:p14="http://schemas.microsoft.com/office/powerpoint/2010/main" val="1803316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do we study manifolds?</a:t>
            </a:r>
          </a:p>
        </p:txBody>
      </p:sp>
      <p:sp>
        <p:nvSpPr>
          <p:cNvPr id="3" name="Triângulo isósceles 2">
            <a:extLst>
              <a:ext uri="{FF2B5EF4-FFF2-40B4-BE49-F238E27FC236}">
                <a16:creationId xmlns:a16="http://schemas.microsoft.com/office/drawing/2014/main" id="{12B2AAF0-8836-476D-A4B2-96323B8994A5}"/>
              </a:ext>
            </a:extLst>
          </p:cNvPr>
          <p:cNvSpPr/>
          <p:nvPr/>
        </p:nvSpPr>
        <p:spPr>
          <a:xfrm>
            <a:off x="2489200" y="2960029"/>
            <a:ext cx="2092960" cy="231648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8E24921-B1E9-4B05-AFDA-32C59AD34378}"/>
              </a:ext>
            </a:extLst>
          </p:cNvPr>
          <p:cNvSpPr txBox="1"/>
          <p:nvPr/>
        </p:nvSpPr>
        <p:spPr>
          <a:xfrm>
            <a:off x="5541597" y="3610437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=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57E8B3E-1057-47C3-8B39-DBF3C814C256}"/>
              </a:ext>
            </a:extLst>
          </p:cNvPr>
          <p:cNvSpPr txBox="1"/>
          <p:nvPr/>
        </p:nvSpPr>
        <p:spPr>
          <a:xfrm>
            <a:off x="4861636" y="3552484"/>
            <a:ext cx="1796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Topologically</a:t>
            </a:r>
          </a:p>
        </p:txBody>
      </p:sp>
      <p:sp>
        <p:nvSpPr>
          <p:cNvPr id="6" name="Fluxograma: Decisão 5">
            <a:extLst>
              <a:ext uri="{FF2B5EF4-FFF2-40B4-BE49-F238E27FC236}">
                <a16:creationId xmlns:a16="http://schemas.microsoft.com/office/drawing/2014/main" id="{4371D115-CC77-4AFC-91C9-6929E46EC1F4}"/>
              </a:ext>
            </a:extLst>
          </p:cNvPr>
          <p:cNvSpPr/>
          <p:nvPr/>
        </p:nvSpPr>
        <p:spPr>
          <a:xfrm>
            <a:off x="7264400" y="3429000"/>
            <a:ext cx="2580640" cy="1681480"/>
          </a:xfrm>
          <a:prstGeom prst="flowChartDecisio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64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What are manifolds?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7601D235-41C0-4062-92DF-15A5BBA6EE66}"/>
                  </a:ext>
                </a:extLst>
              </p:cNvPr>
              <p:cNvSpPr txBox="1"/>
              <p:nvPr/>
            </p:nvSpPr>
            <p:spPr>
              <a:xfrm>
                <a:off x="809296" y="2011802"/>
                <a:ext cx="80988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Manifolds are “figures” that look like some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pt-B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ℝ</m:t>
                        </m:r>
                      </m:e>
                      <m:sup>
                        <m:r>
                          <a:rPr kumimoji="0" lang="pt-B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in small patches </a:t>
                </a:r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7601D235-41C0-4062-92DF-15A5BBA6E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96" y="2011802"/>
                <a:ext cx="8098884" cy="461665"/>
              </a:xfrm>
              <a:prstGeom prst="rect">
                <a:avLst/>
              </a:prstGeom>
              <a:blipFill>
                <a:blip r:embed="rId2"/>
                <a:stretch>
                  <a:fillRect l="-1205" t="-10526" r="-2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701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do we study manifolds?</a:t>
            </a:r>
          </a:p>
        </p:txBody>
      </p:sp>
      <p:sp>
        <p:nvSpPr>
          <p:cNvPr id="3" name="Triângulo isósceles 2">
            <a:extLst>
              <a:ext uri="{FF2B5EF4-FFF2-40B4-BE49-F238E27FC236}">
                <a16:creationId xmlns:a16="http://schemas.microsoft.com/office/drawing/2014/main" id="{12B2AAF0-8836-476D-A4B2-96323B8994A5}"/>
              </a:ext>
            </a:extLst>
          </p:cNvPr>
          <p:cNvSpPr/>
          <p:nvPr/>
        </p:nvSpPr>
        <p:spPr>
          <a:xfrm>
            <a:off x="2489200" y="2960029"/>
            <a:ext cx="2092960" cy="231648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8E24921-B1E9-4B05-AFDA-32C59AD34378}"/>
              </a:ext>
            </a:extLst>
          </p:cNvPr>
          <p:cNvSpPr txBox="1"/>
          <p:nvPr/>
        </p:nvSpPr>
        <p:spPr>
          <a:xfrm>
            <a:off x="5541597" y="3610437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=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57E8B3E-1057-47C3-8B39-DBF3C814C256}"/>
              </a:ext>
            </a:extLst>
          </p:cNvPr>
          <p:cNvSpPr txBox="1"/>
          <p:nvPr/>
        </p:nvSpPr>
        <p:spPr>
          <a:xfrm>
            <a:off x="4861636" y="3552484"/>
            <a:ext cx="1796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Topologically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756A9FFD-7AAF-4B46-8F76-6AADE47B8952}"/>
              </a:ext>
            </a:extLst>
          </p:cNvPr>
          <p:cNvSpPr/>
          <p:nvPr/>
        </p:nvSpPr>
        <p:spPr>
          <a:xfrm>
            <a:off x="7379968" y="2892209"/>
            <a:ext cx="2773680" cy="2590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21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do we study manifolds?</a:t>
            </a:r>
          </a:p>
        </p:txBody>
      </p:sp>
      <p:sp>
        <p:nvSpPr>
          <p:cNvPr id="3" name="Triângulo isósceles 2">
            <a:extLst>
              <a:ext uri="{FF2B5EF4-FFF2-40B4-BE49-F238E27FC236}">
                <a16:creationId xmlns:a16="http://schemas.microsoft.com/office/drawing/2014/main" id="{12B2AAF0-8836-476D-A4B2-96323B8994A5}"/>
              </a:ext>
            </a:extLst>
          </p:cNvPr>
          <p:cNvSpPr/>
          <p:nvPr/>
        </p:nvSpPr>
        <p:spPr>
          <a:xfrm>
            <a:off x="2489200" y="2960029"/>
            <a:ext cx="2092960" cy="231648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8E24921-B1E9-4B05-AFDA-32C59AD34378}"/>
              </a:ext>
            </a:extLst>
          </p:cNvPr>
          <p:cNvSpPr txBox="1"/>
          <p:nvPr/>
        </p:nvSpPr>
        <p:spPr>
          <a:xfrm>
            <a:off x="5541597" y="3610437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=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57E8B3E-1057-47C3-8B39-DBF3C814C256}"/>
              </a:ext>
            </a:extLst>
          </p:cNvPr>
          <p:cNvSpPr txBox="1"/>
          <p:nvPr/>
        </p:nvSpPr>
        <p:spPr>
          <a:xfrm>
            <a:off x="4861636" y="3552484"/>
            <a:ext cx="1796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Topologically</a:t>
            </a:r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AD1CAA79-160A-483E-AA13-E7AF6BA01FB9}"/>
              </a:ext>
            </a:extLst>
          </p:cNvPr>
          <p:cNvSpPr/>
          <p:nvPr/>
        </p:nvSpPr>
        <p:spPr>
          <a:xfrm>
            <a:off x="7337794" y="3017473"/>
            <a:ext cx="2857737" cy="2153920"/>
          </a:xfrm>
          <a:custGeom>
            <a:avLst/>
            <a:gdLst>
              <a:gd name="connsiteX0" fmla="*/ 1160810 w 2857737"/>
              <a:gd name="connsiteY0" fmla="*/ 0 h 2153920"/>
              <a:gd name="connsiteX1" fmla="*/ 449610 w 2857737"/>
              <a:gd name="connsiteY1" fmla="*/ 30480 h 2153920"/>
              <a:gd name="connsiteX2" fmla="*/ 358170 w 2857737"/>
              <a:gd name="connsiteY2" fmla="*/ 91440 h 2153920"/>
              <a:gd name="connsiteX3" fmla="*/ 144810 w 2857737"/>
              <a:gd name="connsiteY3" fmla="*/ 365760 h 2153920"/>
              <a:gd name="connsiteX4" fmla="*/ 43210 w 2857737"/>
              <a:gd name="connsiteY4" fmla="*/ 538480 h 2153920"/>
              <a:gd name="connsiteX5" fmla="*/ 43210 w 2857737"/>
              <a:gd name="connsiteY5" fmla="*/ 1229360 h 2153920"/>
              <a:gd name="connsiteX6" fmla="*/ 63530 w 2857737"/>
              <a:gd name="connsiteY6" fmla="*/ 1310640 h 2153920"/>
              <a:gd name="connsiteX7" fmla="*/ 307370 w 2857737"/>
              <a:gd name="connsiteY7" fmla="*/ 1513840 h 2153920"/>
              <a:gd name="connsiteX8" fmla="*/ 469930 w 2857737"/>
              <a:gd name="connsiteY8" fmla="*/ 1686560 h 2153920"/>
              <a:gd name="connsiteX9" fmla="*/ 1049050 w 2857737"/>
              <a:gd name="connsiteY9" fmla="*/ 1869440 h 2153920"/>
              <a:gd name="connsiteX10" fmla="*/ 1242090 w 2857737"/>
              <a:gd name="connsiteY10" fmla="*/ 1930400 h 2153920"/>
              <a:gd name="connsiteX11" fmla="*/ 1475770 w 2857737"/>
              <a:gd name="connsiteY11" fmla="*/ 1971040 h 2153920"/>
              <a:gd name="connsiteX12" fmla="*/ 1678970 w 2857737"/>
              <a:gd name="connsiteY12" fmla="*/ 2021840 h 2153920"/>
              <a:gd name="connsiteX13" fmla="*/ 1790730 w 2857737"/>
              <a:gd name="connsiteY13" fmla="*/ 2042160 h 2153920"/>
              <a:gd name="connsiteX14" fmla="*/ 2115850 w 2857737"/>
              <a:gd name="connsiteY14" fmla="*/ 2113280 h 2153920"/>
              <a:gd name="connsiteX15" fmla="*/ 2288570 w 2857737"/>
              <a:gd name="connsiteY15" fmla="*/ 2153920 h 2153920"/>
              <a:gd name="connsiteX16" fmla="*/ 2491770 w 2857737"/>
              <a:gd name="connsiteY16" fmla="*/ 2072640 h 2153920"/>
              <a:gd name="connsiteX17" fmla="*/ 2735610 w 2857737"/>
              <a:gd name="connsiteY17" fmla="*/ 1838960 h 2153920"/>
              <a:gd name="connsiteX18" fmla="*/ 2857530 w 2857737"/>
              <a:gd name="connsiteY18" fmla="*/ 1493520 h 2153920"/>
              <a:gd name="connsiteX19" fmla="*/ 2827050 w 2857737"/>
              <a:gd name="connsiteY19" fmla="*/ 1310640 h 2153920"/>
              <a:gd name="connsiteX20" fmla="*/ 2674650 w 2857737"/>
              <a:gd name="connsiteY20" fmla="*/ 1137920 h 2153920"/>
              <a:gd name="connsiteX21" fmla="*/ 2573050 w 2857737"/>
              <a:gd name="connsiteY21" fmla="*/ 1005840 h 2153920"/>
              <a:gd name="connsiteX22" fmla="*/ 2390170 w 2857737"/>
              <a:gd name="connsiteY22" fmla="*/ 934720 h 2153920"/>
              <a:gd name="connsiteX23" fmla="*/ 2126010 w 2857737"/>
              <a:gd name="connsiteY23" fmla="*/ 894080 h 2153920"/>
              <a:gd name="connsiteX24" fmla="*/ 2014250 w 2857737"/>
              <a:gd name="connsiteY24" fmla="*/ 873760 h 2153920"/>
              <a:gd name="connsiteX25" fmla="*/ 1861850 w 2857737"/>
              <a:gd name="connsiteY25" fmla="*/ 782320 h 2153920"/>
              <a:gd name="connsiteX26" fmla="*/ 1831370 w 2857737"/>
              <a:gd name="connsiteY26" fmla="*/ 741680 h 2153920"/>
              <a:gd name="connsiteX27" fmla="*/ 1800890 w 2857737"/>
              <a:gd name="connsiteY27" fmla="*/ 568960 h 2153920"/>
              <a:gd name="connsiteX28" fmla="*/ 1780570 w 2857737"/>
              <a:gd name="connsiteY28" fmla="*/ 457200 h 2153920"/>
              <a:gd name="connsiteX29" fmla="*/ 1739930 w 2857737"/>
              <a:gd name="connsiteY29" fmla="*/ 406400 h 2153920"/>
              <a:gd name="connsiteX30" fmla="*/ 1699290 w 2857737"/>
              <a:gd name="connsiteY30" fmla="*/ 345440 h 2153920"/>
              <a:gd name="connsiteX31" fmla="*/ 1618010 w 2857737"/>
              <a:gd name="connsiteY31" fmla="*/ 274320 h 2153920"/>
              <a:gd name="connsiteX32" fmla="*/ 1567210 w 2857737"/>
              <a:gd name="connsiteY32" fmla="*/ 213360 h 2153920"/>
              <a:gd name="connsiteX33" fmla="*/ 1455450 w 2857737"/>
              <a:gd name="connsiteY33" fmla="*/ 142240 h 2153920"/>
              <a:gd name="connsiteX34" fmla="*/ 1424970 w 2857737"/>
              <a:gd name="connsiteY34" fmla="*/ 101600 h 2153920"/>
              <a:gd name="connsiteX35" fmla="*/ 1374170 w 2857737"/>
              <a:gd name="connsiteY35" fmla="*/ 81280 h 2153920"/>
              <a:gd name="connsiteX36" fmla="*/ 1303050 w 2857737"/>
              <a:gd name="connsiteY36" fmla="*/ 30480 h 2153920"/>
              <a:gd name="connsiteX37" fmla="*/ 1211610 w 2857737"/>
              <a:gd name="connsiteY37" fmla="*/ 10160 h 2153920"/>
              <a:gd name="connsiteX38" fmla="*/ 1160810 w 2857737"/>
              <a:gd name="connsiteY38" fmla="*/ 0 h 215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857737" h="2153920">
                <a:moveTo>
                  <a:pt x="1160810" y="0"/>
                </a:moveTo>
                <a:cubicBezTo>
                  <a:pt x="923743" y="10160"/>
                  <a:pt x="685369" y="3621"/>
                  <a:pt x="449610" y="30480"/>
                </a:cubicBezTo>
                <a:cubicBezTo>
                  <a:pt x="413213" y="34626"/>
                  <a:pt x="382812" y="64334"/>
                  <a:pt x="358170" y="91440"/>
                </a:cubicBezTo>
                <a:cubicBezTo>
                  <a:pt x="280246" y="177156"/>
                  <a:pt x="211530" y="271061"/>
                  <a:pt x="144810" y="365760"/>
                </a:cubicBezTo>
                <a:cubicBezTo>
                  <a:pt x="106339" y="420364"/>
                  <a:pt x="77077" y="480907"/>
                  <a:pt x="43210" y="538480"/>
                </a:cubicBezTo>
                <a:cubicBezTo>
                  <a:pt x="-26515" y="840620"/>
                  <a:pt x="-884" y="673774"/>
                  <a:pt x="43210" y="1229360"/>
                </a:cubicBezTo>
                <a:cubicBezTo>
                  <a:pt x="45419" y="1257200"/>
                  <a:pt x="49162" y="1286693"/>
                  <a:pt x="63530" y="1310640"/>
                </a:cubicBezTo>
                <a:cubicBezTo>
                  <a:pt x="95789" y="1364406"/>
                  <a:pt x="302820" y="1509704"/>
                  <a:pt x="307370" y="1513840"/>
                </a:cubicBezTo>
                <a:cubicBezTo>
                  <a:pt x="365872" y="1567023"/>
                  <a:pt x="405594" y="1640606"/>
                  <a:pt x="469930" y="1686560"/>
                </a:cubicBezTo>
                <a:cubicBezTo>
                  <a:pt x="591228" y="1773201"/>
                  <a:pt x="965962" y="1838282"/>
                  <a:pt x="1049050" y="1869440"/>
                </a:cubicBezTo>
                <a:cubicBezTo>
                  <a:pt x="1125115" y="1897964"/>
                  <a:pt x="1157622" y="1913009"/>
                  <a:pt x="1242090" y="1930400"/>
                </a:cubicBezTo>
                <a:cubicBezTo>
                  <a:pt x="1319528" y="1946343"/>
                  <a:pt x="1398384" y="1954843"/>
                  <a:pt x="1475770" y="1971040"/>
                </a:cubicBezTo>
                <a:cubicBezTo>
                  <a:pt x="1544107" y="1985343"/>
                  <a:pt x="1610867" y="2006462"/>
                  <a:pt x="1678970" y="2021840"/>
                </a:cubicBezTo>
                <a:cubicBezTo>
                  <a:pt x="1715904" y="2030180"/>
                  <a:pt x="1753669" y="2034403"/>
                  <a:pt x="1790730" y="2042160"/>
                </a:cubicBezTo>
                <a:lnTo>
                  <a:pt x="2115850" y="2113280"/>
                </a:lnTo>
                <a:cubicBezTo>
                  <a:pt x="2173559" y="2126235"/>
                  <a:pt x="2288570" y="2153920"/>
                  <a:pt x="2288570" y="2153920"/>
                </a:cubicBezTo>
                <a:cubicBezTo>
                  <a:pt x="2356303" y="2126827"/>
                  <a:pt x="2428088" y="2108227"/>
                  <a:pt x="2491770" y="2072640"/>
                </a:cubicBezTo>
                <a:cubicBezTo>
                  <a:pt x="2610554" y="2006261"/>
                  <a:pt x="2652482" y="1938713"/>
                  <a:pt x="2735610" y="1838960"/>
                </a:cubicBezTo>
                <a:cubicBezTo>
                  <a:pt x="2748474" y="1806801"/>
                  <a:pt x="2855473" y="1559344"/>
                  <a:pt x="2857530" y="1493520"/>
                </a:cubicBezTo>
                <a:cubicBezTo>
                  <a:pt x="2859460" y="1431749"/>
                  <a:pt x="2847836" y="1368840"/>
                  <a:pt x="2827050" y="1310640"/>
                </a:cubicBezTo>
                <a:cubicBezTo>
                  <a:pt x="2789874" y="1206547"/>
                  <a:pt x="2739502" y="1212749"/>
                  <a:pt x="2674650" y="1137920"/>
                </a:cubicBezTo>
                <a:cubicBezTo>
                  <a:pt x="2601630" y="1053666"/>
                  <a:pt x="2653584" y="1066240"/>
                  <a:pt x="2573050" y="1005840"/>
                </a:cubicBezTo>
                <a:cubicBezTo>
                  <a:pt x="2511515" y="959689"/>
                  <a:pt x="2467304" y="953085"/>
                  <a:pt x="2390170" y="934720"/>
                </a:cubicBezTo>
                <a:cubicBezTo>
                  <a:pt x="2268695" y="905797"/>
                  <a:pt x="2269599" y="915353"/>
                  <a:pt x="2126010" y="894080"/>
                </a:cubicBezTo>
                <a:cubicBezTo>
                  <a:pt x="2088555" y="888531"/>
                  <a:pt x="2051503" y="880533"/>
                  <a:pt x="2014250" y="873760"/>
                </a:cubicBezTo>
                <a:cubicBezTo>
                  <a:pt x="1928975" y="831123"/>
                  <a:pt x="1908807" y="837103"/>
                  <a:pt x="1861850" y="782320"/>
                </a:cubicBezTo>
                <a:cubicBezTo>
                  <a:pt x="1850830" y="769463"/>
                  <a:pt x="1841530" y="755227"/>
                  <a:pt x="1831370" y="741680"/>
                </a:cubicBezTo>
                <a:cubicBezTo>
                  <a:pt x="1813512" y="598819"/>
                  <a:pt x="1831507" y="722045"/>
                  <a:pt x="1800890" y="568960"/>
                </a:cubicBezTo>
                <a:cubicBezTo>
                  <a:pt x="1793464" y="531831"/>
                  <a:pt x="1793865" y="492653"/>
                  <a:pt x="1780570" y="457200"/>
                </a:cubicBezTo>
                <a:cubicBezTo>
                  <a:pt x="1772956" y="436895"/>
                  <a:pt x="1752685" y="423938"/>
                  <a:pt x="1739930" y="406400"/>
                </a:cubicBezTo>
                <a:cubicBezTo>
                  <a:pt x="1725566" y="386649"/>
                  <a:pt x="1714283" y="364717"/>
                  <a:pt x="1699290" y="345440"/>
                </a:cubicBezTo>
                <a:cubicBezTo>
                  <a:pt x="1670524" y="308456"/>
                  <a:pt x="1654300" y="310610"/>
                  <a:pt x="1618010" y="274320"/>
                </a:cubicBezTo>
                <a:cubicBezTo>
                  <a:pt x="1599307" y="255617"/>
                  <a:pt x="1587682" y="230110"/>
                  <a:pt x="1567210" y="213360"/>
                </a:cubicBezTo>
                <a:cubicBezTo>
                  <a:pt x="1425218" y="97184"/>
                  <a:pt x="1582823" y="269613"/>
                  <a:pt x="1455450" y="142240"/>
                </a:cubicBezTo>
                <a:cubicBezTo>
                  <a:pt x="1443476" y="130266"/>
                  <a:pt x="1438517" y="111760"/>
                  <a:pt x="1424970" y="101600"/>
                </a:cubicBezTo>
                <a:cubicBezTo>
                  <a:pt x="1410380" y="90657"/>
                  <a:pt x="1390113" y="90137"/>
                  <a:pt x="1374170" y="81280"/>
                </a:cubicBezTo>
                <a:cubicBezTo>
                  <a:pt x="1362461" y="74775"/>
                  <a:pt x="1319713" y="37621"/>
                  <a:pt x="1303050" y="30480"/>
                </a:cubicBezTo>
                <a:cubicBezTo>
                  <a:pt x="1290495" y="25099"/>
                  <a:pt x="1220651" y="11968"/>
                  <a:pt x="1211610" y="10160"/>
                </a:cubicBezTo>
                <a:lnTo>
                  <a:pt x="116081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199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do we study manifolds?</a:t>
            </a:r>
          </a:p>
        </p:txBody>
      </p:sp>
      <p:sp>
        <p:nvSpPr>
          <p:cNvPr id="3" name="Triângulo isósceles 2">
            <a:extLst>
              <a:ext uri="{FF2B5EF4-FFF2-40B4-BE49-F238E27FC236}">
                <a16:creationId xmlns:a16="http://schemas.microsoft.com/office/drawing/2014/main" id="{12B2AAF0-8836-476D-A4B2-96323B8994A5}"/>
              </a:ext>
            </a:extLst>
          </p:cNvPr>
          <p:cNvSpPr/>
          <p:nvPr/>
        </p:nvSpPr>
        <p:spPr>
          <a:xfrm>
            <a:off x="2489200" y="2960029"/>
            <a:ext cx="2092960" cy="231648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8E24921-B1E9-4B05-AFDA-32C59AD34378}"/>
              </a:ext>
            </a:extLst>
          </p:cNvPr>
          <p:cNvSpPr txBox="1"/>
          <p:nvPr/>
        </p:nvSpPr>
        <p:spPr>
          <a:xfrm>
            <a:off x="5541597" y="3610437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≠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57E8B3E-1057-47C3-8B39-DBF3C814C256}"/>
              </a:ext>
            </a:extLst>
          </p:cNvPr>
          <p:cNvSpPr txBox="1"/>
          <p:nvPr/>
        </p:nvSpPr>
        <p:spPr>
          <a:xfrm>
            <a:off x="4861636" y="3552484"/>
            <a:ext cx="1796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Topologically</a:t>
            </a:r>
          </a:p>
        </p:txBody>
      </p:sp>
      <p:sp>
        <p:nvSpPr>
          <p:cNvPr id="7" name="Triângulo isósceles 6">
            <a:extLst>
              <a:ext uri="{FF2B5EF4-FFF2-40B4-BE49-F238E27FC236}">
                <a16:creationId xmlns:a16="http://schemas.microsoft.com/office/drawing/2014/main" id="{7C91815D-DBAB-4A75-BF50-077C758B4AEF}"/>
              </a:ext>
            </a:extLst>
          </p:cNvPr>
          <p:cNvSpPr/>
          <p:nvPr/>
        </p:nvSpPr>
        <p:spPr>
          <a:xfrm>
            <a:off x="3728720" y="4775200"/>
            <a:ext cx="45719" cy="4571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1A2A46CE-963A-49E1-B9E7-2E805F2F27F5}"/>
              </a:ext>
            </a:extLst>
          </p:cNvPr>
          <p:cNvSpPr/>
          <p:nvPr/>
        </p:nvSpPr>
        <p:spPr>
          <a:xfrm>
            <a:off x="6937309" y="2960029"/>
            <a:ext cx="2092960" cy="2316480"/>
          </a:xfrm>
          <a:prstGeom prst="triangl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59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do we study manifolds?</a:t>
            </a:r>
          </a:p>
        </p:txBody>
      </p:sp>
      <p:sp>
        <p:nvSpPr>
          <p:cNvPr id="3" name="Triângulo isósceles 2">
            <a:extLst>
              <a:ext uri="{FF2B5EF4-FFF2-40B4-BE49-F238E27FC236}">
                <a16:creationId xmlns:a16="http://schemas.microsoft.com/office/drawing/2014/main" id="{12B2AAF0-8836-476D-A4B2-96323B8994A5}"/>
              </a:ext>
            </a:extLst>
          </p:cNvPr>
          <p:cNvSpPr/>
          <p:nvPr/>
        </p:nvSpPr>
        <p:spPr>
          <a:xfrm>
            <a:off x="2489200" y="2960029"/>
            <a:ext cx="2092960" cy="231648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8E24921-B1E9-4B05-AFDA-32C59AD34378}"/>
              </a:ext>
            </a:extLst>
          </p:cNvPr>
          <p:cNvSpPr txBox="1"/>
          <p:nvPr/>
        </p:nvSpPr>
        <p:spPr>
          <a:xfrm>
            <a:off x="5541597" y="3610437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≠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57E8B3E-1057-47C3-8B39-DBF3C814C256}"/>
              </a:ext>
            </a:extLst>
          </p:cNvPr>
          <p:cNvSpPr txBox="1"/>
          <p:nvPr/>
        </p:nvSpPr>
        <p:spPr>
          <a:xfrm>
            <a:off x="4861636" y="3552484"/>
            <a:ext cx="1796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Topologically</a:t>
            </a:r>
          </a:p>
        </p:txBody>
      </p:sp>
      <p:sp>
        <p:nvSpPr>
          <p:cNvPr id="7" name="Triângulo isósceles 6">
            <a:extLst>
              <a:ext uri="{FF2B5EF4-FFF2-40B4-BE49-F238E27FC236}">
                <a16:creationId xmlns:a16="http://schemas.microsoft.com/office/drawing/2014/main" id="{7C91815D-DBAB-4A75-BF50-077C758B4AEF}"/>
              </a:ext>
            </a:extLst>
          </p:cNvPr>
          <p:cNvSpPr/>
          <p:nvPr/>
        </p:nvSpPr>
        <p:spPr>
          <a:xfrm>
            <a:off x="3728720" y="4775200"/>
            <a:ext cx="45719" cy="4571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1A2A46CE-963A-49E1-B9E7-2E805F2F27F5}"/>
              </a:ext>
            </a:extLst>
          </p:cNvPr>
          <p:cNvSpPr/>
          <p:nvPr/>
        </p:nvSpPr>
        <p:spPr>
          <a:xfrm>
            <a:off x="6937309" y="2960029"/>
            <a:ext cx="2092960" cy="2316480"/>
          </a:xfrm>
          <a:prstGeom prst="triangl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eta: para a Esquerda 10">
            <a:extLst>
              <a:ext uri="{FF2B5EF4-FFF2-40B4-BE49-F238E27FC236}">
                <a16:creationId xmlns:a16="http://schemas.microsoft.com/office/drawing/2014/main" id="{0E20F132-085D-4BBE-BC81-FD17B024CAE6}"/>
              </a:ext>
            </a:extLst>
          </p:cNvPr>
          <p:cNvSpPr/>
          <p:nvPr/>
        </p:nvSpPr>
        <p:spPr>
          <a:xfrm rot="8688984">
            <a:off x="3417976" y="2600292"/>
            <a:ext cx="2092960" cy="716280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0AA35C6-9B28-4335-AC40-4D0AE75A72D9}"/>
              </a:ext>
            </a:extLst>
          </p:cNvPr>
          <p:cNvSpPr txBox="1"/>
          <p:nvPr/>
        </p:nvSpPr>
        <p:spPr>
          <a:xfrm>
            <a:off x="5630924" y="2142195"/>
            <a:ext cx="13773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 holes</a:t>
            </a:r>
          </a:p>
        </p:txBody>
      </p:sp>
    </p:spTree>
    <p:extLst>
      <p:ext uri="{BB962C8B-B14F-4D97-AF65-F5344CB8AC3E}">
        <p14:creationId xmlns:p14="http://schemas.microsoft.com/office/powerpoint/2010/main" val="4293045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do we study manifolds?</a:t>
            </a:r>
          </a:p>
        </p:txBody>
      </p:sp>
      <p:sp>
        <p:nvSpPr>
          <p:cNvPr id="3" name="Triângulo isósceles 2">
            <a:extLst>
              <a:ext uri="{FF2B5EF4-FFF2-40B4-BE49-F238E27FC236}">
                <a16:creationId xmlns:a16="http://schemas.microsoft.com/office/drawing/2014/main" id="{12B2AAF0-8836-476D-A4B2-96323B8994A5}"/>
              </a:ext>
            </a:extLst>
          </p:cNvPr>
          <p:cNvSpPr/>
          <p:nvPr/>
        </p:nvSpPr>
        <p:spPr>
          <a:xfrm>
            <a:off x="2489200" y="2960029"/>
            <a:ext cx="2092960" cy="231648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8E24921-B1E9-4B05-AFDA-32C59AD34378}"/>
              </a:ext>
            </a:extLst>
          </p:cNvPr>
          <p:cNvSpPr txBox="1"/>
          <p:nvPr/>
        </p:nvSpPr>
        <p:spPr>
          <a:xfrm>
            <a:off x="5541597" y="3610437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≠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57E8B3E-1057-47C3-8B39-DBF3C814C256}"/>
              </a:ext>
            </a:extLst>
          </p:cNvPr>
          <p:cNvSpPr txBox="1"/>
          <p:nvPr/>
        </p:nvSpPr>
        <p:spPr>
          <a:xfrm>
            <a:off x="4861636" y="3552484"/>
            <a:ext cx="1796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Topologically</a:t>
            </a:r>
          </a:p>
        </p:txBody>
      </p:sp>
      <p:sp>
        <p:nvSpPr>
          <p:cNvPr id="7" name="Triângulo isósceles 6">
            <a:extLst>
              <a:ext uri="{FF2B5EF4-FFF2-40B4-BE49-F238E27FC236}">
                <a16:creationId xmlns:a16="http://schemas.microsoft.com/office/drawing/2014/main" id="{7C91815D-DBAB-4A75-BF50-077C758B4AEF}"/>
              </a:ext>
            </a:extLst>
          </p:cNvPr>
          <p:cNvSpPr/>
          <p:nvPr/>
        </p:nvSpPr>
        <p:spPr>
          <a:xfrm>
            <a:off x="3728720" y="4775200"/>
            <a:ext cx="45719" cy="4571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1A2A46CE-963A-49E1-B9E7-2E805F2F27F5}"/>
              </a:ext>
            </a:extLst>
          </p:cNvPr>
          <p:cNvSpPr/>
          <p:nvPr/>
        </p:nvSpPr>
        <p:spPr>
          <a:xfrm>
            <a:off x="6937309" y="2960029"/>
            <a:ext cx="2092960" cy="2316480"/>
          </a:xfrm>
          <a:prstGeom prst="triangl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eta: para a Esquerda 10">
            <a:extLst>
              <a:ext uri="{FF2B5EF4-FFF2-40B4-BE49-F238E27FC236}">
                <a16:creationId xmlns:a16="http://schemas.microsoft.com/office/drawing/2014/main" id="{0E20F132-085D-4BBE-BC81-FD17B024CAE6}"/>
              </a:ext>
            </a:extLst>
          </p:cNvPr>
          <p:cNvSpPr/>
          <p:nvPr/>
        </p:nvSpPr>
        <p:spPr>
          <a:xfrm rot="8688984">
            <a:off x="3417976" y="2600292"/>
            <a:ext cx="2092960" cy="716280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eta: para a Esquerda 16">
            <a:extLst>
              <a:ext uri="{FF2B5EF4-FFF2-40B4-BE49-F238E27FC236}">
                <a16:creationId xmlns:a16="http://schemas.microsoft.com/office/drawing/2014/main" id="{192006A7-4665-44E2-A9CC-7AC9147C3152}"/>
              </a:ext>
            </a:extLst>
          </p:cNvPr>
          <p:cNvSpPr/>
          <p:nvPr/>
        </p:nvSpPr>
        <p:spPr>
          <a:xfrm rot="19889461">
            <a:off x="5215484" y="5453551"/>
            <a:ext cx="2092960" cy="716280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C29DE80-92A5-489D-8E40-3C77E7CE9938}"/>
              </a:ext>
            </a:extLst>
          </p:cNvPr>
          <p:cNvSpPr txBox="1"/>
          <p:nvPr/>
        </p:nvSpPr>
        <p:spPr>
          <a:xfrm>
            <a:off x="5630924" y="2142195"/>
            <a:ext cx="13773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 holes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7BB8590-B3B6-4BE1-8323-C110188E88CD}"/>
              </a:ext>
            </a:extLst>
          </p:cNvPr>
          <p:cNvSpPr txBox="1"/>
          <p:nvPr/>
        </p:nvSpPr>
        <p:spPr>
          <a:xfrm>
            <a:off x="3893510" y="6041111"/>
            <a:ext cx="1217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 hole</a:t>
            </a:r>
          </a:p>
        </p:txBody>
      </p:sp>
    </p:spTree>
    <p:extLst>
      <p:ext uri="{BB962C8B-B14F-4D97-AF65-F5344CB8AC3E}">
        <p14:creationId xmlns:p14="http://schemas.microsoft.com/office/powerpoint/2010/main" val="851173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do we study manifolds?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8E24921-B1E9-4B05-AFDA-32C59AD34378}"/>
              </a:ext>
            </a:extLst>
          </p:cNvPr>
          <p:cNvSpPr txBox="1"/>
          <p:nvPr/>
        </p:nvSpPr>
        <p:spPr>
          <a:xfrm>
            <a:off x="5541597" y="3610437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≠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57E8B3E-1057-47C3-8B39-DBF3C814C256}"/>
              </a:ext>
            </a:extLst>
          </p:cNvPr>
          <p:cNvSpPr txBox="1"/>
          <p:nvPr/>
        </p:nvSpPr>
        <p:spPr>
          <a:xfrm>
            <a:off x="4861636" y="3552484"/>
            <a:ext cx="1796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Topologically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751012E5-9DBE-4BBA-BE77-D3B4D24658EA}"/>
              </a:ext>
            </a:extLst>
          </p:cNvPr>
          <p:cNvSpPr/>
          <p:nvPr/>
        </p:nvSpPr>
        <p:spPr>
          <a:xfrm>
            <a:off x="1820327" y="2914892"/>
            <a:ext cx="2620853" cy="242595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Modelo 3D 8" descr="Esfera">
                <a:extLst>
                  <a:ext uri="{FF2B5EF4-FFF2-40B4-BE49-F238E27FC236}">
                    <a16:creationId xmlns:a16="http://schemas.microsoft.com/office/drawing/2014/main" id="{282B1811-DF14-40B0-ADF1-AF23C779E21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86052342"/>
                  </p:ext>
                </p:extLst>
              </p:nvPr>
            </p:nvGraphicFramePr>
            <p:xfrm>
              <a:off x="7078289" y="2895693"/>
              <a:ext cx="2620853" cy="244514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620853" cy="2445149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188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elo 3D 8" descr="Esfera">
                <a:extLst>
                  <a:ext uri="{FF2B5EF4-FFF2-40B4-BE49-F238E27FC236}">
                    <a16:creationId xmlns:a16="http://schemas.microsoft.com/office/drawing/2014/main" id="{282B1811-DF14-40B0-ADF1-AF23C779E2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78289" y="2895693"/>
                <a:ext cx="2620853" cy="24451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1311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do we study manifolds?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8E24921-B1E9-4B05-AFDA-32C59AD34378}"/>
              </a:ext>
            </a:extLst>
          </p:cNvPr>
          <p:cNvSpPr txBox="1"/>
          <p:nvPr/>
        </p:nvSpPr>
        <p:spPr>
          <a:xfrm>
            <a:off x="5541597" y="3610437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≠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57E8B3E-1057-47C3-8B39-DBF3C814C256}"/>
              </a:ext>
            </a:extLst>
          </p:cNvPr>
          <p:cNvSpPr txBox="1"/>
          <p:nvPr/>
        </p:nvSpPr>
        <p:spPr>
          <a:xfrm>
            <a:off x="4861636" y="3552484"/>
            <a:ext cx="1796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Topologically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751012E5-9DBE-4BBA-BE77-D3B4D24658EA}"/>
              </a:ext>
            </a:extLst>
          </p:cNvPr>
          <p:cNvSpPr/>
          <p:nvPr/>
        </p:nvSpPr>
        <p:spPr>
          <a:xfrm>
            <a:off x="1820327" y="2914892"/>
            <a:ext cx="2620853" cy="242595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Modelo 3D 8" descr="Esfera">
                <a:extLst>
                  <a:ext uri="{FF2B5EF4-FFF2-40B4-BE49-F238E27FC236}">
                    <a16:creationId xmlns:a16="http://schemas.microsoft.com/office/drawing/2014/main" id="{282B1811-DF14-40B0-ADF1-AF23C779E217}"/>
                  </a:ext>
                </a:extLst>
              </p:cNvPr>
              <p:cNvGraphicFramePr/>
              <p:nvPr/>
            </p:nvGraphicFramePr>
            <p:xfrm>
              <a:off x="7078289" y="2895693"/>
              <a:ext cx="2620853" cy="244514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620853" cy="2445149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188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elo 3D 8" descr="Esfera">
                <a:extLst>
                  <a:ext uri="{FF2B5EF4-FFF2-40B4-BE49-F238E27FC236}">
                    <a16:creationId xmlns:a16="http://schemas.microsoft.com/office/drawing/2014/main" id="{282B1811-DF14-40B0-ADF1-AF23C779E2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78289" y="2895693"/>
                <a:ext cx="2620853" cy="2445149"/>
              </a:xfrm>
              <a:prstGeom prst="rect">
                <a:avLst/>
              </a:prstGeom>
            </p:spPr>
          </p:pic>
        </mc:Fallback>
      </mc:AlternateContent>
      <p:sp>
        <p:nvSpPr>
          <p:cNvPr id="3" name="Seta: para a Esquerda 2">
            <a:extLst>
              <a:ext uri="{FF2B5EF4-FFF2-40B4-BE49-F238E27FC236}">
                <a16:creationId xmlns:a16="http://schemas.microsoft.com/office/drawing/2014/main" id="{351B0208-62F9-4FAE-9D1B-6A7D6A9C863D}"/>
              </a:ext>
            </a:extLst>
          </p:cNvPr>
          <p:cNvSpPr/>
          <p:nvPr/>
        </p:nvSpPr>
        <p:spPr>
          <a:xfrm rot="8978525">
            <a:off x="3694116" y="2745699"/>
            <a:ext cx="1747520" cy="762000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964E906-B9AB-4910-9AC5-FBEFC4403E60}"/>
              </a:ext>
            </a:extLst>
          </p:cNvPr>
          <p:cNvSpPr txBox="1"/>
          <p:nvPr/>
        </p:nvSpPr>
        <p:spPr>
          <a:xfrm>
            <a:off x="5457148" y="2268132"/>
            <a:ext cx="16818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 1d hole</a:t>
            </a:r>
          </a:p>
          <a:p>
            <a:r>
              <a:rPr lang="en-US" sz="2800" dirty="0"/>
              <a:t>0 2d holes</a:t>
            </a:r>
          </a:p>
        </p:txBody>
      </p:sp>
    </p:spTree>
    <p:extLst>
      <p:ext uri="{BB962C8B-B14F-4D97-AF65-F5344CB8AC3E}">
        <p14:creationId xmlns:p14="http://schemas.microsoft.com/office/powerpoint/2010/main" val="4098181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do we study manifolds?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8E24921-B1E9-4B05-AFDA-32C59AD34378}"/>
              </a:ext>
            </a:extLst>
          </p:cNvPr>
          <p:cNvSpPr txBox="1"/>
          <p:nvPr/>
        </p:nvSpPr>
        <p:spPr>
          <a:xfrm>
            <a:off x="5541597" y="3610437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≠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57E8B3E-1057-47C3-8B39-DBF3C814C256}"/>
              </a:ext>
            </a:extLst>
          </p:cNvPr>
          <p:cNvSpPr txBox="1"/>
          <p:nvPr/>
        </p:nvSpPr>
        <p:spPr>
          <a:xfrm>
            <a:off x="4861636" y="3552484"/>
            <a:ext cx="1796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Topologically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751012E5-9DBE-4BBA-BE77-D3B4D24658EA}"/>
              </a:ext>
            </a:extLst>
          </p:cNvPr>
          <p:cNvSpPr/>
          <p:nvPr/>
        </p:nvSpPr>
        <p:spPr>
          <a:xfrm>
            <a:off x="1820327" y="2914892"/>
            <a:ext cx="2620853" cy="242595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Modelo 3D 8" descr="Esfera">
                <a:extLst>
                  <a:ext uri="{FF2B5EF4-FFF2-40B4-BE49-F238E27FC236}">
                    <a16:creationId xmlns:a16="http://schemas.microsoft.com/office/drawing/2014/main" id="{282B1811-DF14-40B0-ADF1-AF23C779E217}"/>
                  </a:ext>
                </a:extLst>
              </p:cNvPr>
              <p:cNvGraphicFramePr/>
              <p:nvPr/>
            </p:nvGraphicFramePr>
            <p:xfrm>
              <a:off x="7078289" y="2895693"/>
              <a:ext cx="2620853" cy="244514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620853" cy="2445149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188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elo 3D 8" descr="Esfera">
                <a:extLst>
                  <a:ext uri="{FF2B5EF4-FFF2-40B4-BE49-F238E27FC236}">
                    <a16:creationId xmlns:a16="http://schemas.microsoft.com/office/drawing/2014/main" id="{282B1811-DF14-40B0-ADF1-AF23C779E2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78289" y="2895693"/>
                <a:ext cx="2620853" cy="2445149"/>
              </a:xfrm>
              <a:prstGeom prst="rect">
                <a:avLst/>
              </a:prstGeom>
            </p:spPr>
          </p:pic>
        </mc:Fallback>
      </mc:AlternateContent>
      <p:sp>
        <p:nvSpPr>
          <p:cNvPr id="3" name="Seta: para a Esquerda 2">
            <a:extLst>
              <a:ext uri="{FF2B5EF4-FFF2-40B4-BE49-F238E27FC236}">
                <a16:creationId xmlns:a16="http://schemas.microsoft.com/office/drawing/2014/main" id="{351B0208-62F9-4FAE-9D1B-6A7D6A9C863D}"/>
              </a:ext>
            </a:extLst>
          </p:cNvPr>
          <p:cNvSpPr/>
          <p:nvPr/>
        </p:nvSpPr>
        <p:spPr>
          <a:xfrm rot="8978525">
            <a:off x="3694116" y="2745699"/>
            <a:ext cx="1747520" cy="762000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964E906-B9AB-4910-9AC5-FBEFC4403E60}"/>
              </a:ext>
            </a:extLst>
          </p:cNvPr>
          <p:cNvSpPr txBox="1"/>
          <p:nvPr/>
        </p:nvSpPr>
        <p:spPr>
          <a:xfrm>
            <a:off x="5457148" y="2268132"/>
            <a:ext cx="16818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 1d hole</a:t>
            </a:r>
          </a:p>
          <a:p>
            <a:r>
              <a:rPr lang="en-US" sz="2800" dirty="0"/>
              <a:t>0 2d holes</a:t>
            </a:r>
          </a:p>
        </p:txBody>
      </p:sp>
      <p:sp>
        <p:nvSpPr>
          <p:cNvPr id="15" name="Seta: para a Esquerda 14">
            <a:extLst>
              <a:ext uri="{FF2B5EF4-FFF2-40B4-BE49-F238E27FC236}">
                <a16:creationId xmlns:a16="http://schemas.microsoft.com/office/drawing/2014/main" id="{F24547C8-0B07-4C8F-8D5F-BD807A4D4459}"/>
              </a:ext>
            </a:extLst>
          </p:cNvPr>
          <p:cNvSpPr/>
          <p:nvPr/>
        </p:nvSpPr>
        <p:spPr>
          <a:xfrm rot="19909943">
            <a:off x="6569846" y="5058542"/>
            <a:ext cx="1747520" cy="762000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59FF4AB-12C8-4BC8-A648-BC2A595A848C}"/>
              </a:ext>
            </a:extLst>
          </p:cNvPr>
          <p:cNvSpPr txBox="1"/>
          <p:nvPr/>
        </p:nvSpPr>
        <p:spPr>
          <a:xfrm>
            <a:off x="4811602" y="5558107"/>
            <a:ext cx="16818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 1d holes</a:t>
            </a:r>
          </a:p>
          <a:p>
            <a:r>
              <a:rPr lang="en-US" sz="2800" dirty="0"/>
              <a:t>1 2d hole</a:t>
            </a:r>
          </a:p>
        </p:txBody>
      </p:sp>
    </p:spTree>
    <p:extLst>
      <p:ext uri="{BB962C8B-B14F-4D97-AF65-F5344CB8AC3E}">
        <p14:creationId xmlns:p14="http://schemas.microsoft.com/office/powerpoint/2010/main" val="28735811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do we study manifolds?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7E1593F0-2CFE-410F-9C18-EC4369D91B9F}"/>
                  </a:ext>
                </a:extLst>
              </p:cNvPr>
              <p:cNvSpPr txBox="1"/>
              <p:nvPr/>
            </p:nvSpPr>
            <p:spPr>
              <a:xfrm>
                <a:off x="2011680" y="2633489"/>
                <a:ext cx="4775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number of 1d holes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7E1593F0-2CFE-410F-9C18-EC4369D91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680" y="2633489"/>
                <a:ext cx="4775200" cy="646331"/>
              </a:xfrm>
              <a:prstGeom prst="rect">
                <a:avLst/>
              </a:prstGeom>
              <a:blipFill>
                <a:blip r:embed="rId2"/>
                <a:stretch>
                  <a:fillRect l="-766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ixaDeTexto 17">
            <a:extLst>
              <a:ext uri="{FF2B5EF4-FFF2-40B4-BE49-F238E27FC236}">
                <a16:creationId xmlns:a16="http://schemas.microsoft.com/office/drawing/2014/main" id="{0F1EC160-4E06-454B-A3F5-66D1B61A0347}"/>
              </a:ext>
            </a:extLst>
          </p:cNvPr>
          <p:cNvSpPr txBox="1"/>
          <p:nvPr/>
        </p:nvSpPr>
        <p:spPr>
          <a:xfrm>
            <a:off x="1111250" y="1703405"/>
            <a:ext cx="477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Betti</a:t>
            </a:r>
            <a:r>
              <a:rPr lang="en-US" sz="3200" dirty="0"/>
              <a:t> Numbers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829E8732-FA6A-4E4F-853A-8490375C39C7}"/>
              </a:ext>
            </a:extLst>
          </p:cNvPr>
          <p:cNvSpPr/>
          <p:nvPr/>
        </p:nvSpPr>
        <p:spPr>
          <a:xfrm>
            <a:off x="9135527" y="2035596"/>
            <a:ext cx="1420713" cy="1408922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521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do we study manifolds?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7E1593F0-2CFE-410F-9C18-EC4369D91B9F}"/>
                  </a:ext>
                </a:extLst>
              </p:cNvPr>
              <p:cNvSpPr txBox="1"/>
              <p:nvPr/>
            </p:nvSpPr>
            <p:spPr>
              <a:xfrm>
                <a:off x="2011680" y="2633489"/>
                <a:ext cx="4775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number of 1d holes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number of 2d holes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7E1593F0-2CFE-410F-9C18-EC4369D91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680" y="2633489"/>
                <a:ext cx="4775200" cy="923330"/>
              </a:xfrm>
              <a:prstGeom prst="rect">
                <a:avLst/>
              </a:prstGeom>
              <a:blipFill>
                <a:blip r:embed="rId2"/>
                <a:stretch>
                  <a:fillRect l="-766" t="-3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ixaDeTexto 17">
            <a:extLst>
              <a:ext uri="{FF2B5EF4-FFF2-40B4-BE49-F238E27FC236}">
                <a16:creationId xmlns:a16="http://schemas.microsoft.com/office/drawing/2014/main" id="{0F1EC160-4E06-454B-A3F5-66D1B61A0347}"/>
              </a:ext>
            </a:extLst>
          </p:cNvPr>
          <p:cNvSpPr txBox="1"/>
          <p:nvPr/>
        </p:nvSpPr>
        <p:spPr>
          <a:xfrm>
            <a:off x="1111250" y="1703405"/>
            <a:ext cx="477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Betti</a:t>
            </a:r>
            <a:r>
              <a:rPr lang="en-US" sz="3200" dirty="0"/>
              <a:t> Numbers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Modelo 3D 12" descr="Esfera">
                <a:extLst>
                  <a:ext uri="{FF2B5EF4-FFF2-40B4-BE49-F238E27FC236}">
                    <a16:creationId xmlns:a16="http://schemas.microsoft.com/office/drawing/2014/main" id="{F29CDE21-FE34-415B-8E98-337FBF92ED6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19336683"/>
                  </p:ext>
                </p:extLst>
              </p:nvPr>
            </p:nvGraphicFramePr>
            <p:xfrm>
              <a:off x="8459897" y="1995792"/>
              <a:ext cx="2620853" cy="244514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620853" cy="2445149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3188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elo 3D 12" descr="Esfera">
                <a:extLst>
                  <a:ext uri="{FF2B5EF4-FFF2-40B4-BE49-F238E27FC236}">
                    <a16:creationId xmlns:a16="http://schemas.microsoft.com/office/drawing/2014/main" id="{F29CDE21-FE34-415B-8E98-337FBF92ED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59897" y="1995792"/>
                <a:ext cx="2620853" cy="24451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285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What are manifolds?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4B20AE0F-874E-4B66-A682-F69FAD363AC9}"/>
              </a:ext>
            </a:extLst>
          </p:cNvPr>
          <p:cNvSpPr/>
          <p:nvPr/>
        </p:nvSpPr>
        <p:spPr>
          <a:xfrm>
            <a:off x="5843441" y="4096336"/>
            <a:ext cx="252559" cy="2864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7601D235-41C0-4062-92DF-15A5BBA6EE66}"/>
                  </a:ext>
                </a:extLst>
              </p:cNvPr>
              <p:cNvSpPr txBox="1"/>
              <p:nvPr/>
            </p:nvSpPr>
            <p:spPr>
              <a:xfrm>
                <a:off x="809296" y="2011802"/>
                <a:ext cx="80988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Manifolds are “figures” that look like some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pt-B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ℝ</m:t>
                        </m:r>
                      </m:e>
                      <m:sup>
                        <m:r>
                          <a:rPr kumimoji="0" lang="pt-B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in small patches </a:t>
                </a:r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7601D235-41C0-4062-92DF-15A5BBA6E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96" y="2011802"/>
                <a:ext cx="8098884" cy="461665"/>
              </a:xfrm>
              <a:prstGeom prst="rect">
                <a:avLst/>
              </a:prstGeom>
              <a:blipFill>
                <a:blip r:embed="rId2"/>
                <a:stretch>
                  <a:fillRect l="-1205" t="-10526" r="-2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lipse 3">
            <a:extLst>
              <a:ext uri="{FF2B5EF4-FFF2-40B4-BE49-F238E27FC236}">
                <a16:creationId xmlns:a16="http://schemas.microsoft.com/office/drawing/2014/main" id="{8E0D42A2-6A83-4687-9634-A21BB70BF912}"/>
              </a:ext>
            </a:extLst>
          </p:cNvPr>
          <p:cNvSpPr/>
          <p:nvPr/>
        </p:nvSpPr>
        <p:spPr>
          <a:xfrm>
            <a:off x="2824480" y="3429000"/>
            <a:ext cx="5598160" cy="267208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9687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do we study manifolds?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7E1593F0-2CFE-410F-9C18-EC4369D91B9F}"/>
                  </a:ext>
                </a:extLst>
              </p:cNvPr>
              <p:cNvSpPr txBox="1"/>
              <p:nvPr/>
            </p:nvSpPr>
            <p:spPr>
              <a:xfrm>
                <a:off x="2011680" y="2633489"/>
                <a:ext cx="477520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number of 1d holes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number of 2d holes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dirty="0"/>
                  <a:t>…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number of </a:t>
                </a:r>
                <a:r>
                  <a:rPr lang="en-US" dirty="0" err="1"/>
                  <a:t>kd</a:t>
                </a:r>
                <a:r>
                  <a:rPr lang="en-US" dirty="0"/>
                  <a:t> holes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7E1593F0-2CFE-410F-9C18-EC4369D91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680" y="2633489"/>
                <a:ext cx="4775200" cy="2031325"/>
              </a:xfrm>
              <a:prstGeom prst="rect">
                <a:avLst/>
              </a:prstGeom>
              <a:blipFill>
                <a:blip r:embed="rId2"/>
                <a:stretch>
                  <a:fillRect l="-766" t="-15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ixaDeTexto 17">
            <a:extLst>
              <a:ext uri="{FF2B5EF4-FFF2-40B4-BE49-F238E27FC236}">
                <a16:creationId xmlns:a16="http://schemas.microsoft.com/office/drawing/2014/main" id="{0F1EC160-4E06-454B-A3F5-66D1B61A0347}"/>
              </a:ext>
            </a:extLst>
          </p:cNvPr>
          <p:cNvSpPr txBox="1"/>
          <p:nvPr/>
        </p:nvSpPr>
        <p:spPr>
          <a:xfrm>
            <a:off x="1111250" y="1703405"/>
            <a:ext cx="477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Betti</a:t>
            </a:r>
            <a:r>
              <a:rPr lang="en-US" sz="3200" dirty="0"/>
              <a:t> Numbers</a:t>
            </a:r>
          </a:p>
        </p:txBody>
      </p:sp>
    </p:spTree>
    <p:extLst>
      <p:ext uri="{BB962C8B-B14F-4D97-AF65-F5344CB8AC3E}">
        <p14:creationId xmlns:p14="http://schemas.microsoft.com/office/powerpoint/2010/main" val="20427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do we study manifolds?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7E1593F0-2CFE-410F-9C18-EC4369D91B9F}"/>
                  </a:ext>
                </a:extLst>
              </p:cNvPr>
              <p:cNvSpPr txBox="1"/>
              <p:nvPr/>
            </p:nvSpPr>
            <p:spPr>
              <a:xfrm>
                <a:off x="2011680" y="2633489"/>
                <a:ext cx="47752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pt-BR" b="0" i="1" dirty="0">
                    <a:latin typeface="Cambria Math" panose="02040503050406030204" pitchFamily="18" charset="0"/>
                  </a:rPr>
                  <a:t> </a:t>
                </a:r>
                <a:r>
                  <a:rPr lang="pt-BR" b="0" dirty="0" err="1">
                    <a:latin typeface="Cambria Math" panose="02040503050406030204" pitchFamily="18" charset="0"/>
                  </a:rPr>
                  <a:t>number</a:t>
                </a:r>
                <a:r>
                  <a:rPr lang="pt-BR" b="0" dirty="0">
                    <a:latin typeface="Cambria Math" panose="02040503050406030204" pitchFamily="18" charset="0"/>
                  </a:rPr>
                  <a:t> </a:t>
                </a:r>
                <a:r>
                  <a:rPr lang="pt-BR" b="0" dirty="0" err="1">
                    <a:latin typeface="Cambria Math" panose="02040503050406030204" pitchFamily="18" charset="0"/>
                  </a:rPr>
                  <a:t>of</a:t>
                </a:r>
                <a:r>
                  <a:rPr lang="pt-BR" b="0" dirty="0">
                    <a:latin typeface="Cambria Math" panose="02040503050406030204" pitchFamily="18" charset="0"/>
                  </a:rPr>
                  <a:t>  </a:t>
                </a:r>
                <a:r>
                  <a:rPr lang="pt-BR" b="0" dirty="0" err="1">
                    <a:latin typeface="Cambria Math" panose="02040503050406030204" pitchFamily="18" charset="0"/>
                  </a:rPr>
                  <a:t>connected</a:t>
                </a:r>
                <a:r>
                  <a:rPr lang="pt-BR" b="0" dirty="0">
                    <a:latin typeface="Cambria Math" panose="02040503050406030204" pitchFamily="18" charset="0"/>
                  </a:rPr>
                  <a:t> </a:t>
                </a:r>
                <a:r>
                  <a:rPr lang="pt-BR" b="0" dirty="0" err="1">
                    <a:latin typeface="Cambria Math" panose="02040503050406030204" pitchFamily="18" charset="0"/>
                  </a:rPr>
                  <a:t>components</a:t>
                </a:r>
                <a:endParaRPr lang="pt-BR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number of 1d holes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number of 2d holes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dirty="0"/>
                  <a:t>…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number of </a:t>
                </a:r>
                <a:r>
                  <a:rPr lang="en-US" dirty="0" err="1"/>
                  <a:t>kd</a:t>
                </a:r>
                <a:r>
                  <a:rPr lang="en-US" dirty="0"/>
                  <a:t> holes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7E1593F0-2CFE-410F-9C18-EC4369D91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680" y="2633489"/>
                <a:ext cx="4775200" cy="2308324"/>
              </a:xfrm>
              <a:prstGeom prst="rect">
                <a:avLst/>
              </a:prstGeom>
              <a:blipFill>
                <a:blip r:embed="rId2"/>
                <a:stretch>
                  <a:fillRect l="-766" t="-1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ixaDeTexto 17">
            <a:extLst>
              <a:ext uri="{FF2B5EF4-FFF2-40B4-BE49-F238E27FC236}">
                <a16:creationId xmlns:a16="http://schemas.microsoft.com/office/drawing/2014/main" id="{0F1EC160-4E06-454B-A3F5-66D1B61A0347}"/>
              </a:ext>
            </a:extLst>
          </p:cNvPr>
          <p:cNvSpPr txBox="1"/>
          <p:nvPr/>
        </p:nvSpPr>
        <p:spPr>
          <a:xfrm>
            <a:off x="1111250" y="1703405"/>
            <a:ext cx="477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Betti</a:t>
            </a:r>
            <a:r>
              <a:rPr lang="en-US" sz="3200" dirty="0"/>
              <a:t> Numbers</a:t>
            </a:r>
          </a:p>
        </p:txBody>
      </p:sp>
    </p:spTree>
    <p:extLst>
      <p:ext uri="{BB962C8B-B14F-4D97-AF65-F5344CB8AC3E}">
        <p14:creationId xmlns:p14="http://schemas.microsoft.com/office/powerpoint/2010/main" val="37998817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do we study manifolds?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7E1593F0-2CFE-410F-9C18-EC4369D91B9F}"/>
                  </a:ext>
                </a:extLst>
              </p:cNvPr>
              <p:cNvSpPr txBox="1"/>
              <p:nvPr/>
            </p:nvSpPr>
            <p:spPr>
              <a:xfrm>
                <a:off x="2011680" y="2633489"/>
                <a:ext cx="47752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pt-BR" b="0" i="1" dirty="0">
                    <a:latin typeface="Cambria Math" panose="02040503050406030204" pitchFamily="18" charset="0"/>
                  </a:rPr>
                  <a:t> </a:t>
                </a:r>
                <a:r>
                  <a:rPr lang="pt-BR" b="0" dirty="0" err="1">
                    <a:latin typeface="Cambria Math" panose="02040503050406030204" pitchFamily="18" charset="0"/>
                  </a:rPr>
                  <a:t>number</a:t>
                </a:r>
                <a:r>
                  <a:rPr lang="pt-BR" b="0" dirty="0">
                    <a:latin typeface="Cambria Math" panose="02040503050406030204" pitchFamily="18" charset="0"/>
                  </a:rPr>
                  <a:t> </a:t>
                </a:r>
                <a:r>
                  <a:rPr lang="pt-BR" b="0" dirty="0" err="1">
                    <a:latin typeface="Cambria Math" panose="02040503050406030204" pitchFamily="18" charset="0"/>
                  </a:rPr>
                  <a:t>of</a:t>
                </a:r>
                <a:r>
                  <a:rPr lang="pt-BR" b="0" dirty="0">
                    <a:latin typeface="Cambria Math" panose="02040503050406030204" pitchFamily="18" charset="0"/>
                  </a:rPr>
                  <a:t>  </a:t>
                </a:r>
                <a:r>
                  <a:rPr lang="pt-BR" b="0" dirty="0" err="1">
                    <a:latin typeface="Cambria Math" panose="02040503050406030204" pitchFamily="18" charset="0"/>
                  </a:rPr>
                  <a:t>connected</a:t>
                </a:r>
                <a:r>
                  <a:rPr lang="pt-BR" b="0" dirty="0">
                    <a:latin typeface="Cambria Math" panose="02040503050406030204" pitchFamily="18" charset="0"/>
                  </a:rPr>
                  <a:t> </a:t>
                </a:r>
                <a:r>
                  <a:rPr lang="pt-BR" b="0" dirty="0" err="1">
                    <a:latin typeface="Cambria Math" panose="02040503050406030204" pitchFamily="18" charset="0"/>
                  </a:rPr>
                  <a:t>components</a:t>
                </a:r>
                <a:endParaRPr lang="pt-BR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number of 1d holes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number of 2d holes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dirty="0"/>
                  <a:t>…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number of </a:t>
                </a:r>
                <a:r>
                  <a:rPr lang="en-US" dirty="0" err="1"/>
                  <a:t>kd</a:t>
                </a:r>
                <a:r>
                  <a:rPr lang="en-US" dirty="0"/>
                  <a:t> holes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7E1593F0-2CFE-410F-9C18-EC4369D91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680" y="2633489"/>
                <a:ext cx="4775200" cy="2308324"/>
              </a:xfrm>
              <a:prstGeom prst="rect">
                <a:avLst/>
              </a:prstGeom>
              <a:blipFill>
                <a:blip r:embed="rId2"/>
                <a:stretch>
                  <a:fillRect l="-766" t="-1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ixaDeTexto 17">
            <a:extLst>
              <a:ext uri="{FF2B5EF4-FFF2-40B4-BE49-F238E27FC236}">
                <a16:creationId xmlns:a16="http://schemas.microsoft.com/office/drawing/2014/main" id="{0F1EC160-4E06-454B-A3F5-66D1B61A0347}"/>
              </a:ext>
            </a:extLst>
          </p:cNvPr>
          <p:cNvSpPr txBox="1"/>
          <p:nvPr/>
        </p:nvSpPr>
        <p:spPr>
          <a:xfrm>
            <a:off x="1111250" y="1703405"/>
            <a:ext cx="477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Betti</a:t>
            </a:r>
            <a:r>
              <a:rPr lang="en-US" sz="3200" dirty="0"/>
              <a:t> Numbers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65F235B3-3F4F-4B77-8D78-A8A6838CDE72}"/>
                  </a:ext>
                </a:extLst>
              </p:cNvPr>
              <p:cNvSpPr txBox="1"/>
              <p:nvPr/>
            </p:nvSpPr>
            <p:spPr>
              <a:xfrm>
                <a:off x="8890000" y="1840831"/>
                <a:ext cx="7550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1</a:t>
                </a:r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65F235B3-3F4F-4B77-8D78-A8A6838CD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000" y="1840831"/>
                <a:ext cx="755015" cy="369332"/>
              </a:xfrm>
              <a:prstGeom prst="rect">
                <a:avLst/>
              </a:prstGeom>
              <a:blipFill>
                <a:blip r:embed="rId3"/>
                <a:stretch>
                  <a:fillRect l="-2419" t="-9836" r="-645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8AB41C5D-F06F-4D8A-B01B-FEA2A65E005D}"/>
              </a:ext>
            </a:extLst>
          </p:cNvPr>
          <p:cNvSpPr/>
          <p:nvPr/>
        </p:nvSpPr>
        <p:spPr>
          <a:xfrm>
            <a:off x="7404750" y="2549633"/>
            <a:ext cx="2338702" cy="1585196"/>
          </a:xfrm>
          <a:custGeom>
            <a:avLst/>
            <a:gdLst>
              <a:gd name="connsiteX0" fmla="*/ 599794 w 2338702"/>
              <a:gd name="connsiteY0" fmla="*/ 30716 h 1585196"/>
              <a:gd name="connsiteX1" fmla="*/ 284834 w 2338702"/>
              <a:gd name="connsiteY1" fmla="*/ 142476 h 1585196"/>
              <a:gd name="connsiteX2" fmla="*/ 173074 w 2338702"/>
              <a:gd name="connsiteY2" fmla="*/ 213596 h 1585196"/>
              <a:gd name="connsiteX3" fmla="*/ 40994 w 2338702"/>
              <a:gd name="connsiteY3" fmla="*/ 386316 h 1585196"/>
              <a:gd name="connsiteX4" fmla="*/ 10514 w 2338702"/>
              <a:gd name="connsiteY4" fmla="*/ 508236 h 1585196"/>
              <a:gd name="connsiteX5" fmla="*/ 81634 w 2338702"/>
              <a:gd name="connsiteY5" fmla="*/ 1016236 h 1585196"/>
              <a:gd name="connsiteX6" fmla="*/ 335634 w 2338702"/>
              <a:gd name="connsiteY6" fmla="*/ 1270236 h 1585196"/>
              <a:gd name="connsiteX7" fmla="*/ 1087474 w 2338702"/>
              <a:gd name="connsiteY7" fmla="*/ 1564876 h 1585196"/>
              <a:gd name="connsiteX8" fmla="*/ 1310994 w 2338702"/>
              <a:gd name="connsiteY8" fmla="*/ 1585196 h 1585196"/>
              <a:gd name="connsiteX9" fmla="*/ 1656434 w 2338702"/>
              <a:gd name="connsiteY9" fmla="*/ 1524236 h 1585196"/>
              <a:gd name="connsiteX10" fmla="*/ 1981554 w 2338702"/>
              <a:gd name="connsiteY10" fmla="*/ 1432796 h 1585196"/>
              <a:gd name="connsiteX11" fmla="*/ 2042514 w 2338702"/>
              <a:gd name="connsiteY11" fmla="*/ 1381996 h 1585196"/>
              <a:gd name="connsiteX12" fmla="*/ 2164434 w 2338702"/>
              <a:gd name="connsiteY12" fmla="*/ 1300716 h 1585196"/>
              <a:gd name="connsiteX13" fmla="*/ 2225394 w 2338702"/>
              <a:gd name="connsiteY13" fmla="*/ 1239756 h 1585196"/>
              <a:gd name="connsiteX14" fmla="*/ 2326994 w 2338702"/>
              <a:gd name="connsiteY14" fmla="*/ 1087356 h 1585196"/>
              <a:gd name="connsiteX15" fmla="*/ 2337154 w 2338702"/>
              <a:gd name="connsiteY15" fmla="*/ 955276 h 1585196"/>
              <a:gd name="connsiteX16" fmla="*/ 2276194 w 2338702"/>
              <a:gd name="connsiteY16" fmla="*/ 711436 h 1585196"/>
              <a:gd name="connsiteX17" fmla="*/ 2123794 w 2338702"/>
              <a:gd name="connsiteY17" fmla="*/ 528556 h 1585196"/>
              <a:gd name="connsiteX18" fmla="*/ 2001874 w 2338702"/>
              <a:gd name="connsiteY18" fmla="*/ 437116 h 1585196"/>
              <a:gd name="connsiteX19" fmla="*/ 1625954 w 2338702"/>
              <a:gd name="connsiteY19" fmla="*/ 365996 h 1585196"/>
              <a:gd name="connsiteX20" fmla="*/ 1422754 w 2338702"/>
              <a:gd name="connsiteY20" fmla="*/ 386316 h 1585196"/>
              <a:gd name="connsiteX21" fmla="*/ 1310994 w 2338702"/>
              <a:gd name="connsiteY21" fmla="*/ 426956 h 1585196"/>
              <a:gd name="connsiteX22" fmla="*/ 1128114 w 2338702"/>
              <a:gd name="connsiteY22" fmla="*/ 457436 h 1585196"/>
              <a:gd name="connsiteX23" fmla="*/ 955394 w 2338702"/>
              <a:gd name="connsiteY23" fmla="*/ 406636 h 1585196"/>
              <a:gd name="connsiteX24" fmla="*/ 914754 w 2338702"/>
              <a:gd name="connsiteY24" fmla="*/ 376156 h 1585196"/>
              <a:gd name="connsiteX25" fmla="*/ 853794 w 2338702"/>
              <a:gd name="connsiteY25" fmla="*/ 305036 h 1585196"/>
              <a:gd name="connsiteX26" fmla="*/ 843634 w 2338702"/>
              <a:gd name="connsiteY26" fmla="*/ 274556 h 1585196"/>
              <a:gd name="connsiteX27" fmla="*/ 802994 w 2338702"/>
              <a:gd name="connsiteY27" fmla="*/ 244076 h 1585196"/>
              <a:gd name="connsiteX28" fmla="*/ 772514 w 2338702"/>
              <a:gd name="connsiteY28" fmla="*/ 213596 h 1585196"/>
              <a:gd name="connsiteX29" fmla="*/ 731874 w 2338702"/>
              <a:gd name="connsiteY29" fmla="*/ 162796 h 1585196"/>
              <a:gd name="connsiteX30" fmla="*/ 701394 w 2338702"/>
              <a:gd name="connsiteY30" fmla="*/ 132316 h 1585196"/>
              <a:gd name="connsiteX31" fmla="*/ 650594 w 2338702"/>
              <a:gd name="connsiteY31" fmla="*/ 71356 h 1585196"/>
              <a:gd name="connsiteX32" fmla="*/ 599794 w 2338702"/>
              <a:gd name="connsiteY32" fmla="*/ 236 h 1585196"/>
              <a:gd name="connsiteX33" fmla="*/ 569314 w 2338702"/>
              <a:gd name="connsiteY33" fmla="*/ 10396 h 1585196"/>
              <a:gd name="connsiteX34" fmla="*/ 599794 w 2338702"/>
              <a:gd name="connsiteY34" fmla="*/ 30716 h 158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338702" h="1585196">
                <a:moveTo>
                  <a:pt x="599794" y="30716"/>
                </a:moveTo>
                <a:cubicBezTo>
                  <a:pt x="456072" y="51248"/>
                  <a:pt x="497221" y="39317"/>
                  <a:pt x="284834" y="142476"/>
                </a:cubicBezTo>
                <a:cubicBezTo>
                  <a:pt x="245115" y="161768"/>
                  <a:pt x="206850" y="185153"/>
                  <a:pt x="173074" y="213596"/>
                </a:cubicBezTo>
                <a:cubicBezTo>
                  <a:pt x="108830" y="267697"/>
                  <a:pt x="83432" y="318416"/>
                  <a:pt x="40994" y="386316"/>
                </a:cubicBezTo>
                <a:cubicBezTo>
                  <a:pt x="30834" y="426956"/>
                  <a:pt x="18008" y="467021"/>
                  <a:pt x="10514" y="508236"/>
                </a:cubicBezTo>
                <a:cubicBezTo>
                  <a:pt x="-19004" y="670583"/>
                  <a:pt x="16455" y="887853"/>
                  <a:pt x="81634" y="1016236"/>
                </a:cubicBezTo>
                <a:cubicBezTo>
                  <a:pt x="135838" y="1123001"/>
                  <a:pt x="234783" y="1205691"/>
                  <a:pt x="335634" y="1270236"/>
                </a:cubicBezTo>
                <a:cubicBezTo>
                  <a:pt x="539939" y="1400991"/>
                  <a:pt x="833532" y="1520712"/>
                  <a:pt x="1087474" y="1564876"/>
                </a:cubicBezTo>
                <a:cubicBezTo>
                  <a:pt x="1161182" y="1577695"/>
                  <a:pt x="1236487" y="1578423"/>
                  <a:pt x="1310994" y="1585196"/>
                </a:cubicBezTo>
                <a:cubicBezTo>
                  <a:pt x="1426141" y="1564876"/>
                  <a:pt x="1543628" y="1555001"/>
                  <a:pt x="1656434" y="1524236"/>
                </a:cubicBezTo>
                <a:cubicBezTo>
                  <a:pt x="1914066" y="1453973"/>
                  <a:pt x="1805983" y="1485467"/>
                  <a:pt x="1981554" y="1432796"/>
                </a:cubicBezTo>
                <a:cubicBezTo>
                  <a:pt x="2001874" y="1415863"/>
                  <a:pt x="2021071" y="1397483"/>
                  <a:pt x="2042514" y="1381996"/>
                </a:cubicBezTo>
                <a:cubicBezTo>
                  <a:pt x="2082110" y="1353399"/>
                  <a:pt x="2125880" y="1330703"/>
                  <a:pt x="2164434" y="1300716"/>
                </a:cubicBezTo>
                <a:cubicBezTo>
                  <a:pt x="2187117" y="1283073"/>
                  <a:pt x="2206692" y="1261575"/>
                  <a:pt x="2225394" y="1239756"/>
                </a:cubicBezTo>
                <a:cubicBezTo>
                  <a:pt x="2280639" y="1175304"/>
                  <a:pt x="2287367" y="1156703"/>
                  <a:pt x="2326994" y="1087356"/>
                </a:cubicBezTo>
                <a:cubicBezTo>
                  <a:pt x="2330381" y="1043329"/>
                  <a:pt x="2343067" y="999035"/>
                  <a:pt x="2337154" y="955276"/>
                </a:cubicBezTo>
                <a:cubicBezTo>
                  <a:pt x="2325934" y="872249"/>
                  <a:pt x="2304826" y="790173"/>
                  <a:pt x="2276194" y="711436"/>
                </a:cubicBezTo>
                <a:cubicBezTo>
                  <a:pt x="2254896" y="652867"/>
                  <a:pt x="2166331" y="565016"/>
                  <a:pt x="2123794" y="528556"/>
                </a:cubicBezTo>
                <a:cubicBezTo>
                  <a:pt x="2085224" y="495496"/>
                  <a:pt x="2047602" y="459242"/>
                  <a:pt x="2001874" y="437116"/>
                </a:cubicBezTo>
                <a:cubicBezTo>
                  <a:pt x="1849215" y="363249"/>
                  <a:pt x="1786996" y="374943"/>
                  <a:pt x="1625954" y="365996"/>
                </a:cubicBezTo>
                <a:cubicBezTo>
                  <a:pt x="1558221" y="372769"/>
                  <a:pt x="1489585" y="373381"/>
                  <a:pt x="1422754" y="386316"/>
                </a:cubicBezTo>
                <a:cubicBezTo>
                  <a:pt x="1383836" y="393848"/>
                  <a:pt x="1348794" y="415019"/>
                  <a:pt x="1310994" y="426956"/>
                </a:cubicBezTo>
                <a:cubicBezTo>
                  <a:pt x="1231542" y="452046"/>
                  <a:pt x="1215033" y="448744"/>
                  <a:pt x="1128114" y="457436"/>
                </a:cubicBezTo>
                <a:cubicBezTo>
                  <a:pt x="1070541" y="440503"/>
                  <a:pt x="1011474" y="428000"/>
                  <a:pt x="955394" y="406636"/>
                </a:cubicBezTo>
                <a:cubicBezTo>
                  <a:pt x="939570" y="400608"/>
                  <a:pt x="927498" y="387307"/>
                  <a:pt x="914754" y="376156"/>
                </a:cubicBezTo>
                <a:cubicBezTo>
                  <a:pt x="892534" y="356713"/>
                  <a:pt x="867497" y="332442"/>
                  <a:pt x="853794" y="305036"/>
                </a:cubicBezTo>
                <a:cubicBezTo>
                  <a:pt x="849005" y="295457"/>
                  <a:pt x="850490" y="282783"/>
                  <a:pt x="843634" y="274556"/>
                </a:cubicBezTo>
                <a:cubicBezTo>
                  <a:pt x="832794" y="261547"/>
                  <a:pt x="815851" y="255096"/>
                  <a:pt x="802994" y="244076"/>
                </a:cubicBezTo>
                <a:cubicBezTo>
                  <a:pt x="792085" y="234725"/>
                  <a:pt x="781976" y="224409"/>
                  <a:pt x="772514" y="213596"/>
                </a:cubicBezTo>
                <a:cubicBezTo>
                  <a:pt x="758234" y="197276"/>
                  <a:pt x="746154" y="179116"/>
                  <a:pt x="731874" y="162796"/>
                </a:cubicBezTo>
                <a:cubicBezTo>
                  <a:pt x="722412" y="151983"/>
                  <a:pt x="710940" y="143055"/>
                  <a:pt x="701394" y="132316"/>
                </a:cubicBezTo>
                <a:cubicBezTo>
                  <a:pt x="683821" y="112546"/>
                  <a:pt x="667527" y="91676"/>
                  <a:pt x="650594" y="71356"/>
                </a:cubicBezTo>
                <a:cubicBezTo>
                  <a:pt x="640351" y="45748"/>
                  <a:pt x="635666" y="6215"/>
                  <a:pt x="599794" y="236"/>
                </a:cubicBezTo>
                <a:cubicBezTo>
                  <a:pt x="589230" y="-1525"/>
                  <a:pt x="579474" y="7009"/>
                  <a:pt x="569314" y="10396"/>
                </a:cubicBezTo>
                <a:lnTo>
                  <a:pt x="599794" y="3071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495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do we study manifolds?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7E1593F0-2CFE-410F-9C18-EC4369D91B9F}"/>
                  </a:ext>
                </a:extLst>
              </p:cNvPr>
              <p:cNvSpPr txBox="1"/>
              <p:nvPr/>
            </p:nvSpPr>
            <p:spPr>
              <a:xfrm>
                <a:off x="2011680" y="2633489"/>
                <a:ext cx="47752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pt-BR" b="0" i="1" dirty="0">
                    <a:latin typeface="Cambria Math" panose="02040503050406030204" pitchFamily="18" charset="0"/>
                  </a:rPr>
                  <a:t> </a:t>
                </a:r>
                <a:r>
                  <a:rPr lang="pt-BR" b="0" dirty="0" err="1">
                    <a:latin typeface="Cambria Math" panose="02040503050406030204" pitchFamily="18" charset="0"/>
                  </a:rPr>
                  <a:t>number</a:t>
                </a:r>
                <a:r>
                  <a:rPr lang="pt-BR" b="0" dirty="0">
                    <a:latin typeface="Cambria Math" panose="02040503050406030204" pitchFamily="18" charset="0"/>
                  </a:rPr>
                  <a:t> </a:t>
                </a:r>
                <a:r>
                  <a:rPr lang="pt-BR" b="0" dirty="0" err="1">
                    <a:latin typeface="Cambria Math" panose="02040503050406030204" pitchFamily="18" charset="0"/>
                  </a:rPr>
                  <a:t>of</a:t>
                </a:r>
                <a:r>
                  <a:rPr lang="pt-BR" b="0" dirty="0">
                    <a:latin typeface="Cambria Math" panose="02040503050406030204" pitchFamily="18" charset="0"/>
                  </a:rPr>
                  <a:t>  </a:t>
                </a:r>
                <a:r>
                  <a:rPr lang="pt-BR" b="0" dirty="0" err="1">
                    <a:latin typeface="Cambria Math" panose="02040503050406030204" pitchFamily="18" charset="0"/>
                  </a:rPr>
                  <a:t>connected</a:t>
                </a:r>
                <a:r>
                  <a:rPr lang="pt-BR" b="0" dirty="0">
                    <a:latin typeface="Cambria Math" panose="02040503050406030204" pitchFamily="18" charset="0"/>
                  </a:rPr>
                  <a:t> </a:t>
                </a:r>
                <a:r>
                  <a:rPr lang="pt-BR" b="0" dirty="0" err="1">
                    <a:latin typeface="Cambria Math" panose="02040503050406030204" pitchFamily="18" charset="0"/>
                  </a:rPr>
                  <a:t>components</a:t>
                </a:r>
                <a:endParaRPr lang="pt-BR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number of 1d holes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number of 2d holes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dirty="0"/>
                  <a:t>…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number of </a:t>
                </a:r>
                <a:r>
                  <a:rPr lang="en-US" dirty="0" err="1"/>
                  <a:t>kd</a:t>
                </a:r>
                <a:r>
                  <a:rPr lang="en-US" dirty="0"/>
                  <a:t> holes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7E1593F0-2CFE-410F-9C18-EC4369D91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680" y="2633489"/>
                <a:ext cx="4775200" cy="2308324"/>
              </a:xfrm>
              <a:prstGeom prst="rect">
                <a:avLst/>
              </a:prstGeom>
              <a:blipFill>
                <a:blip r:embed="rId2"/>
                <a:stretch>
                  <a:fillRect l="-766" t="-1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ixaDeTexto 17">
            <a:extLst>
              <a:ext uri="{FF2B5EF4-FFF2-40B4-BE49-F238E27FC236}">
                <a16:creationId xmlns:a16="http://schemas.microsoft.com/office/drawing/2014/main" id="{0F1EC160-4E06-454B-A3F5-66D1B61A0347}"/>
              </a:ext>
            </a:extLst>
          </p:cNvPr>
          <p:cNvSpPr txBox="1"/>
          <p:nvPr/>
        </p:nvSpPr>
        <p:spPr>
          <a:xfrm>
            <a:off x="1111250" y="1703405"/>
            <a:ext cx="477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Betti</a:t>
            </a:r>
            <a:r>
              <a:rPr lang="en-US" sz="3200" dirty="0"/>
              <a:t> Numbers</a:t>
            </a:r>
          </a:p>
        </p:txBody>
      </p:sp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0951241F-4B15-4ADA-8478-54809A0C3F7D}"/>
              </a:ext>
            </a:extLst>
          </p:cNvPr>
          <p:cNvSpPr/>
          <p:nvPr/>
        </p:nvSpPr>
        <p:spPr>
          <a:xfrm>
            <a:off x="7404750" y="2549633"/>
            <a:ext cx="2338702" cy="1585196"/>
          </a:xfrm>
          <a:custGeom>
            <a:avLst/>
            <a:gdLst>
              <a:gd name="connsiteX0" fmla="*/ 599794 w 2338702"/>
              <a:gd name="connsiteY0" fmla="*/ 30716 h 1585196"/>
              <a:gd name="connsiteX1" fmla="*/ 284834 w 2338702"/>
              <a:gd name="connsiteY1" fmla="*/ 142476 h 1585196"/>
              <a:gd name="connsiteX2" fmla="*/ 173074 w 2338702"/>
              <a:gd name="connsiteY2" fmla="*/ 213596 h 1585196"/>
              <a:gd name="connsiteX3" fmla="*/ 40994 w 2338702"/>
              <a:gd name="connsiteY3" fmla="*/ 386316 h 1585196"/>
              <a:gd name="connsiteX4" fmla="*/ 10514 w 2338702"/>
              <a:gd name="connsiteY4" fmla="*/ 508236 h 1585196"/>
              <a:gd name="connsiteX5" fmla="*/ 81634 w 2338702"/>
              <a:gd name="connsiteY5" fmla="*/ 1016236 h 1585196"/>
              <a:gd name="connsiteX6" fmla="*/ 335634 w 2338702"/>
              <a:gd name="connsiteY6" fmla="*/ 1270236 h 1585196"/>
              <a:gd name="connsiteX7" fmla="*/ 1087474 w 2338702"/>
              <a:gd name="connsiteY7" fmla="*/ 1564876 h 1585196"/>
              <a:gd name="connsiteX8" fmla="*/ 1310994 w 2338702"/>
              <a:gd name="connsiteY8" fmla="*/ 1585196 h 1585196"/>
              <a:gd name="connsiteX9" fmla="*/ 1656434 w 2338702"/>
              <a:gd name="connsiteY9" fmla="*/ 1524236 h 1585196"/>
              <a:gd name="connsiteX10" fmla="*/ 1981554 w 2338702"/>
              <a:gd name="connsiteY10" fmla="*/ 1432796 h 1585196"/>
              <a:gd name="connsiteX11" fmla="*/ 2042514 w 2338702"/>
              <a:gd name="connsiteY11" fmla="*/ 1381996 h 1585196"/>
              <a:gd name="connsiteX12" fmla="*/ 2164434 w 2338702"/>
              <a:gd name="connsiteY12" fmla="*/ 1300716 h 1585196"/>
              <a:gd name="connsiteX13" fmla="*/ 2225394 w 2338702"/>
              <a:gd name="connsiteY13" fmla="*/ 1239756 h 1585196"/>
              <a:gd name="connsiteX14" fmla="*/ 2326994 w 2338702"/>
              <a:gd name="connsiteY14" fmla="*/ 1087356 h 1585196"/>
              <a:gd name="connsiteX15" fmla="*/ 2337154 w 2338702"/>
              <a:gd name="connsiteY15" fmla="*/ 955276 h 1585196"/>
              <a:gd name="connsiteX16" fmla="*/ 2276194 w 2338702"/>
              <a:gd name="connsiteY16" fmla="*/ 711436 h 1585196"/>
              <a:gd name="connsiteX17" fmla="*/ 2123794 w 2338702"/>
              <a:gd name="connsiteY17" fmla="*/ 528556 h 1585196"/>
              <a:gd name="connsiteX18" fmla="*/ 2001874 w 2338702"/>
              <a:gd name="connsiteY18" fmla="*/ 437116 h 1585196"/>
              <a:gd name="connsiteX19" fmla="*/ 1625954 w 2338702"/>
              <a:gd name="connsiteY19" fmla="*/ 365996 h 1585196"/>
              <a:gd name="connsiteX20" fmla="*/ 1422754 w 2338702"/>
              <a:gd name="connsiteY20" fmla="*/ 386316 h 1585196"/>
              <a:gd name="connsiteX21" fmla="*/ 1310994 w 2338702"/>
              <a:gd name="connsiteY21" fmla="*/ 426956 h 1585196"/>
              <a:gd name="connsiteX22" fmla="*/ 1128114 w 2338702"/>
              <a:gd name="connsiteY22" fmla="*/ 457436 h 1585196"/>
              <a:gd name="connsiteX23" fmla="*/ 955394 w 2338702"/>
              <a:gd name="connsiteY23" fmla="*/ 406636 h 1585196"/>
              <a:gd name="connsiteX24" fmla="*/ 914754 w 2338702"/>
              <a:gd name="connsiteY24" fmla="*/ 376156 h 1585196"/>
              <a:gd name="connsiteX25" fmla="*/ 853794 w 2338702"/>
              <a:gd name="connsiteY25" fmla="*/ 305036 h 1585196"/>
              <a:gd name="connsiteX26" fmla="*/ 843634 w 2338702"/>
              <a:gd name="connsiteY26" fmla="*/ 274556 h 1585196"/>
              <a:gd name="connsiteX27" fmla="*/ 802994 w 2338702"/>
              <a:gd name="connsiteY27" fmla="*/ 244076 h 1585196"/>
              <a:gd name="connsiteX28" fmla="*/ 772514 w 2338702"/>
              <a:gd name="connsiteY28" fmla="*/ 213596 h 1585196"/>
              <a:gd name="connsiteX29" fmla="*/ 731874 w 2338702"/>
              <a:gd name="connsiteY29" fmla="*/ 162796 h 1585196"/>
              <a:gd name="connsiteX30" fmla="*/ 701394 w 2338702"/>
              <a:gd name="connsiteY30" fmla="*/ 132316 h 1585196"/>
              <a:gd name="connsiteX31" fmla="*/ 650594 w 2338702"/>
              <a:gd name="connsiteY31" fmla="*/ 71356 h 1585196"/>
              <a:gd name="connsiteX32" fmla="*/ 599794 w 2338702"/>
              <a:gd name="connsiteY32" fmla="*/ 236 h 1585196"/>
              <a:gd name="connsiteX33" fmla="*/ 569314 w 2338702"/>
              <a:gd name="connsiteY33" fmla="*/ 10396 h 1585196"/>
              <a:gd name="connsiteX34" fmla="*/ 599794 w 2338702"/>
              <a:gd name="connsiteY34" fmla="*/ 30716 h 158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338702" h="1585196">
                <a:moveTo>
                  <a:pt x="599794" y="30716"/>
                </a:moveTo>
                <a:cubicBezTo>
                  <a:pt x="456072" y="51248"/>
                  <a:pt x="497221" y="39317"/>
                  <a:pt x="284834" y="142476"/>
                </a:cubicBezTo>
                <a:cubicBezTo>
                  <a:pt x="245115" y="161768"/>
                  <a:pt x="206850" y="185153"/>
                  <a:pt x="173074" y="213596"/>
                </a:cubicBezTo>
                <a:cubicBezTo>
                  <a:pt x="108830" y="267697"/>
                  <a:pt x="83432" y="318416"/>
                  <a:pt x="40994" y="386316"/>
                </a:cubicBezTo>
                <a:cubicBezTo>
                  <a:pt x="30834" y="426956"/>
                  <a:pt x="18008" y="467021"/>
                  <a:pt x="10514" y="508236"/>
                </a:cubicBezTo>
                <a:cubicBezTo>
                  <a:pt x="-19004" y="670583"/>
                  <a:pt x="16455" y="887853"/>
                  <a:pt x="81634" y="1016236"/>
                </a:cubicBezTo>
                <a:cubicBezTo>
                  <a:pt x="135838" y="1123001"/>
                  <a:pt x="234783" y="1205691"/>
                  <a:pt x="335634" y="1270236"/>
                </a:cubicBezTo>
                <a:cubicBezTo>
                  <a:pt x="539939" y="1400991"/>
                  <a:pt x="833532" y="1520712"/>
                  <a:pt x="1087474" y="1564876"/>
                </a:cubicBezTo>
                <a:cubicBezTo>
                  <a:pt x="1161182" y="1577695"/>
                  <a:pt x="1236487" y="1578423"/>
                  <a:pt x="1310994" y="1585196"/>
                </a:cubicBezTo>
                <a:cubicBezTo>
                  <a:pt x="1426141" y="1564876"/>
                  <a:pt x="1543628" y="1555001"/>
                  <a:pt x="1656434" y="1524236"/>
                </a:cubicBezTo>
                <a:cubicBezTo>
                  <a:pt x="1914066" y="1453973"/>
                  <a:pt x="1805983" y="1485467"/>
                  <a:pt x="1981554" y="1432796"/>
                </a:cubicBezTo>
                <a:cubicBezTo>
                  <a:pt x="2001874" y="1415863"/>
                  <a:pt x="2021071" y="1397483"/>
                  <a:pt x="2042514" y="1381996"/>
                </a:cubicBezTo>
                <a:cubicBezTo>
                  <a:pt x="2082110" y="1353399"/>
                  <a:pt x="2125880" y="1330703"/>
                  <a:pt x="2164434" y="1300716"/>
                </a:cubicBezTo>
                <a:cubicBezTo>
                  <a:pt x="2187117" y="1283073"/>
                  <a:pt x="2206692" y="1261575"/>
                  <a:pt x="2225394" y="1239756"/>
                </a:cubicBezTo>
                <a:cubicBezTo>
                  <a:pt x="2280639" y="1175304"/>
                  <a:pt x="2287367" y="1156703"/>
                  <a:pt x="2326994" y="1087356"/>
                </a:cubicBezTo>
                <a:cubicBezTo>
                  <a:pt x="2330381" y="1043329"/>
                  <a:pt x="2343067" y="999035"/>
                  <a:pt x="2337154" y="955276"/>
                </a:cubicBezTo>
                <a:cubicBezTo>
                  <a:pt x="2325934" y="872249"/>
                  <a:pt x="2304826" y="790173"/>
                  <a:pt x="2276194" y="711436"/>
                </a:cubicBezTo>
                <a:cubicBezTo>
                  <a:pt x="2254896" y="652867"/>
                  <a:pt x="2166331" y="565016"/>
                  <a:pt x="2123794" y="528556"/>
                </a:cubicBezTo>
                <a:cubicBezTo>
                  <a:pt x="2085224" y="495496"/>
                  <a:pt x="2047602" y="459242"/>
                  <a:pt x="2001874" y="437116"/>
                </a:cubicBezTo>
                <a:cubicBezTo>
                  <a:pt x="1849215" y="363249"/>
                  <a:pt x="1786996" y="374943"/>
                  <a:pt x="1625954" y="365996"/>
                </a:cubicBezTo>
                <a:cubicBezTo>
                  <a:pt x="1558221" y="372769"/>
                  <a:pt x="1489585" y="373381"/>
                  <a:pt x="1422754" y="386316"/>
                </a:cubicBezTo>
                <a:cubicBezTo>
                  <a:pt x="1383836" y="393848"/>
                  <a:pt x="1348794" y="415019"/>
                  <a:pt x="1310994" y="426956"/>
                </a:cubicBezTo>
                <a:cubicBezTo>
                  <a:pt x="1231542" y="452046"/>
                  <a:pt x="1215033" y="448744"/>
                  <a:pt x="1128114" y="457436"/>
                </a:cubicBezTo>
                <a:cubicBezTo>
                  <a:pt x="1070541" y="440503"/>
                  <a:pt x="1011474" y="428000"/>
                  <a:pt x="955394" y="406636"/>
                </a:cubicBezTo>
                <a:cubicBezTo>
                  <a:pt x="939570" y="400608"/>
                  <a:pt x="927498" y="387307"/>
                  <a:pt x="914754" y="376156"/>
                </a:cubicBezTo>
                <a:cubicBezTo>
                  <a:pt x="892534" y="356713"/>
                  <a:pt x="867497" y="332442"/>
                  <a:pt x="853794" y="305036"/>
                </a:cubicBezTo>
                <a:cubicBezTo>
                  <a:pt x="849005" y="295457"/>
                  <a:pt x="850490" y="282783"/>
                  <a:pt x="843634" y="274556"/>
                </a:cubicBezTo>
                <a:cubicBezTo>
                  <a:pt x="832794" y="261547"/>
                  <a:pt x="815851" y="255096"/>
                  <a:pt x="802994" y="244076"/>
                </a:cubicBezTo>
                <a:cubicBezTo>
                  <a:pt x="792085" y="234725"/>
                  <a:pt x="781976" y="224409"/>
                  <a:pt x="772514" y="213596"/>
                </a:cubicBezTo>
                <a:cubicBezTo>
                  <a:pt x="758234" y="197276"/>
                  <a:pt x="746154" y="179116"/>
                  <a:pt x="731874" y="162796"/>
                </a:cubicBezTo>
                <a:cubicBezTo>
                  <a:pt x="722412" y="151983"/>
                  <a:pt x="710940" y="143055"/>
                  <a:pt x="701394" y="132316"/>
                </a:cubicBezTo>
                <a:cubicBezTo>
                  <a:pt x="683821" y="112546"/>
                  <a:pt x="667527" y="91676"/>
                  <a:pt x="650594" y="71356"/>
                </a:cubicBezTo>
                <a:cubicBezTo>
                  <a:pt x="640351" y="45748"/>
                  <a:pt x="635666" y="6215"/>
                  <a:pt x="599794" y="236"/>
                </a:cubicBezTo>
                <a:cubicBezTo>
                  <a:pt x="589230" y="-1525"/>
                  <a:pt x="579474" y="7009"/>
                  <a:pt x="569314" y="10396"/>
                </a:cubicBezTo>
                <a:lnTo>
                  <a:pt x="599794" y="3071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65F235B3-3F4F-4B77-8D78-A8A6838CDE72}"/>
                  </a:ext>
                </a:extLst>
              </p:cNvPr>
              <p:cNvSpPr txBox="1"/>
              <p:nvPr/>
            </p:nvSpPr>
            <p:spPr>
              <a:xfrm>
                <a:off x="8890000" y="1840831"/>
                <a:ext cx="7550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1</a:t>
                </a:r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65F235B3-3F4F-4B77-8D78-A8A6838CD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000" y="1840831"/>
                <a:ext cx="755015" cy="369332"/>
              </a:xfrm>
              <a:prstGeom prst="rect">
                <a:avLst/>
              </a:prstGeom>
              <a:blipFill>
                <a:blip r:embed="rId3"/>
                <a:stretch>
                  <a:fillRect l="-2419" t="-9836" r="-645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0266DAC2-0431-4F6D-9F58-1B8D3C2F54EC}"/>
              </a:ext>
            </a:extLst>
          </p:cNvPr>
          <p:cNvCxnSpPr>
            <a:cxnSpLocks/>
          </p:cNvCxnSpPr>
          <p:nvPr/>
        </p:nvCxnSpPr>
        <p:spPr>
          <a:xfrm flipV="1">
            <a:off x="7746629" y="3342231"/>
            <a:ext cx="175731" cy="1735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546727D1-EF88-43E7-BEC3-BE0CF51DFFA3}"/>
              </a:ext>
            </a:extLst>
          </p:cNvPr>
          <p:cNvCxnSpPr>
            <a:cxnSpLocks/>
          </p:cNvCxnSpPr>
          <p:nvPr/>
        </p:nvCxnSpPr>
        <p:spPr>
          <a:xfrm>
            <a:off x="7747605" y="3308736"/>
            <a:ext cx="175731" cy="2405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BD0EFA7A-C38D-4550-9D8C-92F9F9316517}"/>
              </a:ext>
            </a:extLst>
          </p:cNvPr>
          <p:cNvCxnSpPr>
            <a:cxnSpLocks/>
          </p:cNvCxnSpPr>
          <p:nvPr/>
        </p:nvCxnSpPr>
        <p:spPr>
          <a:xfrm flipV="1">
            <a:off x="9224379" y="3486519"/>
            <a:ext cx="175731" cy="1735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4A57237A-013C-475F-9BED-E65F76F0DD36}"/>
              </a:ext>
            </a:extLst>
          </p:cNvPr>
          <p:cNvCxnSpPr>
            <a:cxnSpLocks/>
          </p:cNvCxnSpPr>
          <p:nvPr/>
        </p:nvCxnSpPr>
        <p:spPr>
          <a:xfrm>
            <a:off x="9225355" y="3453024"/>
            <a:ext cx="175731" cy="2405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co 24">
            <a:extLst>
              <a:ext uri="{FF2B5EF4-FFF2-40B4-BE49-F238E27FC236}">
                <a16:creationId xmlns:a16="http://schemas.microsoft.com/office/drawing/2014/main" id="{BD129BF8-0C60-4E2E-BFD8-46B4D662FAC5}"/>
              </a:ext>
            </a:extLst>
          </p:cNvPr>
          <p:cNvSpPr/>
          <p:nvPr/>
        </p:nvSpPr>
        <p:spPr>
          <a:xfrm>
            <a:off x="7924800" y="3140141"/>
            <a:ext cx="1298603" cy="577719"/>
          </a:xfrm>
          <a:prstGeom prst="arc">
            <a:avLst>
              <a:gd name="adj1" fmla="val 11758305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4161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do we study manifolds?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7E1593F0-2CFE-410F-9C18-EC4369D91B9F}"/>
                  </a:ext>
                </a:extLst>
              </p:cNvPr>
              <p:cNvSpPr txBox="1"/>
              <p:nvPr/>
            </p:nvSpPr>
            <p:spPr>
              <a:xfrm>
                <a:off x="2011680" y="2633489"/>
                <a:ext cx="47752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pt-BR" b="0" i="1" dirty="0">
                    <a:latin typeface="Cambria Math" panose="02040503050406030204" pitchFamily="18" charset="0"/>
                  </a:rPr>
                  <a:t> </a:t>
                </a:r>
                <a:r>
                  <a:rPr lang="pt-BR" b="0" dirty="0" err="1">
                    <a:latin typeface="Cambria Math" panose="02040503050406030204" pitchFamily="18" charset="0"/>
                  </a:rPr>
                  <a:t>number</a:t>
                </a:r>
                <a:r>
                  <a:rPr lang="pt-BR" b="0" dirty="0">
                    <a:latin typeface="Cambria Math" panose="02040503050406030204" pitchFamily="18" charset="0"/>
                  </a:rPr>
                  <a:t> </a:t>
                </a:r>
                <a:r>
                  <a:rPr lang="pt-BR" b="0" dirty="0" err="1">
                    <a:latin typeface="Cambria Math" panose="02040503050406030204" pitchFamily="18" charset="0"/>
                  </a:rPr>
                  <a:t>of</a:t>
                </a:r>
                <a:r>
                  <a:rPr lang="pt-BR" b="0" dirty="0">
                    <a:latin typeface="Cambria Math" panose="02040503050406030204" pitchFamily="18" charset="0"/>
                  </a:rPr>
                  <a:t>  </a:t>
                </a:r>
                <a:r>
                  <a:rPr lang="pt-BR" b="0" dirty="0" err="1">
                    <a:latin typeface="Cambria Math" panose="02040503050406030204" pitchFamily="18" charset="0"/>
                  </a:rPr>
                  <a:t>connected</a:t>
                </a:r>
                <a:r>
                  <a:rPr lang="pt-BR" b="0" dirty="0">
                    <a:latin typeface="Cambria Math" panose="02040503050406030204" pitchFamily="18" charset="0"/>
                  </a:rPr>
                  <a:t> </a:t>
                </a:r>
                <a:r>
                  <a:rPr lang="pt-BR" b="0" dirty="0" err="1">
                    <a:latin typeface="Cambria Math" panose="02040503050406030204" pitchFamily="18" charset="0"/>
                  </a:rPr>
                  <a:t>components</a:t>
                </a:r>
                <a:endParaRPr lang="pt-BR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number of 1d holes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number of 2d holes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dirty="0"/>
                  <a:t>…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number of </a:t>
                </a:r>
                <a:r>
                  <a:rPr lang="en-US" dirty="0" err="1"/>
                  <a:t>kd</a:t>
                </a:r>
                <a:r>
                  <a:rPr lang="en-US" dirty="0"/>
                  <a:t> holes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7E1593F0-2CFE-410F-9C18-EC4369D91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680" y="2633489"/>
                <a:ext cx="4775200" cy="2308324"/>
              </a:xfrm>
              <a:prstGeom prst="rect">
                <a:avLst/>
              </a:prstGeom>
              <a:blipFill>
                <a:blip r:embed="rId2"/>
                <a:stretch>
                  <a:fillRect l="-766" t="-1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ixaDeTexto 17">
            <a:extLst>
              <a:ext uri="{FF2B5EF4-FFF2-40B4-BE49-F238E27FC236}">
                <a16:creationId xmlns:a16="http://schemas.microsoft.com/office/drawing/2014/main" id="{0F1EC160-4E06-454B-A3F5-66D1B61A0347}"/>
              </a:ext>
            </a:extLst>
          </p:cNvPr>
          <p:cNvSpPr txBox="1"/>
          <p:nvPr/>
        </p:nvSpPr>
        <p:spPr>
          <a:xfrm>
            <a:off x="1111250" y="1703405"/>
            <a:ext cx="477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Betti</a:t>
            </a:r>
            <a:r>
              <a:rPr lang="en-US" sz="3200" dirty="0"/>
              <a:t> Numbers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65F235B3-3F4F-4B77-8D78-A8A6838CDE72}"/>
                  </a:ext>
                </a:extLst>
              </p:cNvPr>
              <p:cNvSpPr txBox="1"/>
              <p:nvPr/>
            </p:nvSpPr>
            <p:spPr>
              <a:xfrm>
                <a:off x="8890000" y="1840831"/>
                <a:ext cx="7550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2</a:t>
                </a:r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65F235B3-3F4F-4B77-8D78-A8A6838CD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000" y="1840831"/>
                <a:ext cx="755015" cy="369332"/>
              </a:xfrm>
              <a:prstGeom prst="rect">
                <a:avLst/>
              </a:prstGeom>
              <a:blipFill>
                <a:blip r:embed="rId3"/>
                <a:stretch>
                  <a:fillRect l="-2419" t="-9836" r="-645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91964734-3AB6-4728-B484-904B9086EF6A}"/>
              </a:ext>
            </a:extLst>
          </p:cNvPr>
          <p:cNvSpPr/>
          <p:nvPr/>
        </p:nvSpPr>
        <p:spPr>
          <a:xfrm>
            <a:off x="7404750" y="2549633"/>
            <a:ext cx="2338702" cy="1585196"/>
          </a:xfrm>
          <a:custGeom>
            <a:avLst/>
            <a:gdLst>
              <a:gd name="connsiteX0" fmla="*/ 599794 w 2338702"/>
              <a:gd name="connsiteY0" fmla="*/ 30716 h 1585196"/>
              <a:gd name="connsiteX1" fmla="*/ 284834 w 2338702"/>
              <a:gd name="connsiteY1" fmla="*/ 142476 h 1585196"/>
              <a:gd name="connsiteX2" fmla="*/ 173074 w 2338702"/>
              <a:gd name="connsiteY2" fmla="*/ 213596 h 1585196"/>
              <a:gd name="connsiteX3" fmla="*/ 40994 w 2338702"/>
              <a:gd name="connsiteY3" fmla="*/ 386316 h 1585196"/>
              <a:gd name="connsiteX4" fmla="*/ 10514 w 2338702"/>
              <a:gd name="connsiteY4" fmla="*/ 508236 h 1585196"/>
              <a:gd name="connsiteX5" fmla="*/ 81634 w 2338702"/>
              <a:gd name="connsiteY5" fmla="*/ 1016236 h 1585196"/>
              <a:gd name="connsiteX6" fmla="*/ 335634 w 2338702"/>
              <a:gd name="connsiteY6" fmla="*/ 1270236 h 1585196"/>
              <a:gd name="connsiteX7" fmla="*/ 1087474 w 2338702"/>
              <a:gd name="connsiteY7" fmla="*/ 1564876 h 1585196"/>
              <a:gd name="connsiteX8" fmla="*/ 1310994 w 2338702"/>
              <a:gd name="connsiteY8" fmla="*/ 1585196 h 1585196"/>
              <a:gd name="connsiteX9" fmla="*/ 1656434 w 2338702"/>
              <a:gd name="connsiteY9" fmla="*/ 1524236 h 1585196"/>
              <a:gd name="connsiteX10" fmla="*/ 1981554 w 2338702"/>
              <a:gd name="connsiteY10" fmla="*/ 1432796 h 1585196"/>
              <a:gd name="connsiteX11" fmla="*/ 2042514 w 2338702"/>
              <a:gd name="connsiteY11" fmla="*/ 1381996 h 1585196"/>
              <a:gd name="connsiteX12" fmla="*/ 2164434 w 2338702"/>
              <a:gd name="connsiteY12" fmla="*/ 1300716 h 1585196"/>
              <a:gd name="connsiteX13" fmla="*/ 2225394 w 2338702"/>
              <a:gd name="connsiteY13" fmla="*/ 1239756 h 1585196"/>
              <a:gd name="connsiteX14" fmla="*/ 2326994 w 2338702"/>
              <a:gd name="connsiteY14" fmla="*/ 1087356 h 1585196"/>
              <a:gd name="connsiteX15" fmla="*/ 2337154 w 2338702"/>
              <a:gd name="connsiteY15" fmla="*/ 955276 h 1585196"/>
              <a:gd name="connsiteX16" fmla="*/ 2276194 w 2338702"/>
              <a:gd name="connsiteY16" fmla="*/ 711436 h 1585196"/>
              <a:gd name="connsiteX17" fmla="*/ 2123794 w 2338702"/>
              <a:gd name="connsiteY17" fmla="*/ 528556 h 1585196"/>
              <a:gd name="connsiteX18" fmla="*/ 2001874 w 2338702"/>
              <a:gd name="connsiteY18" fmla="*/ 437116 h 1585196"/>
              <a:gd name="connsiteX19" fmla="*/ 1625954 w 2338702"/>
              <a:gd name="connsiteY19" fmla="*/ 365996 h 1585196"/>
              <a:gd name="connsiteX20" fmla="*/ 1422754 w 2338702"/>
              <a:gd name="connsiteY20" fmla="*/ 386316 h 1585196"/>
              <a:gd name="connsiteX21" fmla="*/ 1310994 w 2338702"/>
              <a:gd name="connsiteY21" fmla="*/ 426956 h 1585196"/>
              <a:gd name="connsiteX22" fmla="*/ 1128114 w 2338702"/>
              <a:gd name="connsiteY22" fmla="*/ 457436 h 1585196"/>
              <a:gd name="connsiteX23" fmla="*/ 955394 w 2338702"/>
              <a:gd name="connsiteY23" fmla="*/ 406636 h 1585196"/>
              <a:gd name="connsiteX24" fmla="*/ 914754 w 2338702"/>
              <a:gd name="connsiteY24" fmla="*/ 376156 h 1585196"/>
              <a:gd name="connsiteX25" fmla="*/ 853794 w 2338702"/>
              <a:gd name="connsiteY25" fmla="*/ 305036 h 1585196"/>
              <a:gd name="connsiteX26" fmla="*/ 843634 w 2338702"/>
              <a:gd name="connsiteY26" fmla="*/ 274556 h 1585196"/>
              <a:gd name="connsiteX27" fmla="*/ 802994 w 2338702"/>
              <a:gd name="connsiteY27" fmla="*/ 244076 h 1585196"/>
              <a:gd name="connsiteX28" fmla="*/ 772514 w 2338702"/>
              <a:gd name="connsiteY28" fmla="*/ 213596 h 1585196"/>
              <a:gd name="connsiteX29" fmla="*/ 731874 w 2338702"/>
              <a:gd name="connsiteY29" fmla="*/ 162796 h 1585196"/>
              <a:gd name="connsiteX30" fmla="*/ 701394 w 2338702"/>
              <a:gd name="connsiteY30" fmla="*/ 132316 h 1585196"/>
              <a:gd name="connsiteX31" fmla="*/ 650594 w 2338702"/>
              <a:gd name="connsiteY31" fmla="*/ 71356 h 1585196"/>
              <a:gd name="connsiteX32" fmla="*/ 599794 w 2338702"/>
              <a:gd name="connsiteY32" fmla="*/ 236 h 1585196"/>
              <a:gd name="connsiteX33" fmla="*/ 569314 w 2338702"/>
              <a:gd name="connsiteY33" fmla="*/ 10396 h 1585196"/>
              <a:gd name="connsiteX34" fmla="*/ 599794 w 2338702"/>
              <a:gd name="connsiteY34" fmla="*/ 30716 h 158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338702" h="1585196">
                <a:moveTo>
                  <a:pt x="599794" y="30716"/>
                </a:moveTo>
                <a:cubicBezTo>
                  <a:pt x="456072" y="51248"/>
                  <a:pt x="497221" y="39317"/>
                  <a:pt x="284834" y="142476"/>
                </a:cubicBezTo>
                <a:cubicBezTo>
                  <a:pt x="245115" y="161768"/>
                  <a:pt x="206850" y="185153"/>
                  <a:pt x="173074" y="213596"/>
                </a:cubicBezTo>
                <a:cubicBezTo>
                  <a:pt x="108830" y="267697"/>
                  <a:pt x="83432" y="318416"/>
                  <a:pt x="40994" y="386316"/>
                </a:cubicBezTo>
                <a:cubicBezTo>
                  <a:pt x="30834" y="426956"/>
                  <a:pt x="18008" y="467021"/>
                  <a:pt x="10514" y="508236"/>
                </a:cubicBezTo>
                <a:cubicBezTo>
                  <a:pt x="-19004" y="670583"/>
                  <a:pt x="16455" y="887853"/>
                  <a:pt x="81634" y="1016236"/>
                </a:cubicBezTo>
                <a:cubicBezTo>
                  <a:pt x="135838" y="1123001"/>
                  <a:pt x="234783" y="1205691"/>
                  <a:pt x="335634" y="1270236"/>
                </a:cubicBezTo>
                <a:cubicBezTo>
                  <a:pt x="539939" y="1400991"/>
                  <a:pt x="833532" y="1520712"/>
                  <a:pt x="1087474" y="1564876"/>
                </a:cubicBezTo>
                <a:cubicBezTo>
                  <a:pt x="1161182" y="1577695"/>
                  <a:pt x="1236487" y="1578423"/>
                  <a:pt x="1310994" y="1585196"/>
                </a:cubicBezTo>
                <a:cubicBezTo>
                  <a:pt x="1426141" y="1564876"/>
                  <a:pt x="1543628" y="1555001"/>
                  <a:pt x="1656434" y="1524236"/>
                </a:cubicBezTo>
                <a:cubicBezTo>
                  <a:pt x="1914066" y="1453973"/>
                  <a:pt x="1805983" y="1485467"/>
                  <a:pt x="1981554" y="1432796"/>
                </a:cubicBezTo>
                <a:cubicBezTo>
                  <a:pt x="2001874" y="1415863"/>
                  <a:pt x="2021071" y="1397483"/>
                  <a:pt x="2042514" y="1381996"/>
                </a:cubicBezTo>
                <a:cubicBezTo>
                  <a:pt x="2082110" y="1353399"/>
                  <a:pt x="2125880" y="1330703"/>
                  <a:pt x="2164434" y="1300716"/>
                </a:cubicBezTo>
                <a:cubicBezTo>
                  <a:pt x="2187117" y="1283073"/>
                  <a:pt x="2206692" y="1261575"/>
                  <a:pt x="2225394" y="1239756"/>
                </a:cubicBezTo>
                <a:cubicBezTo>
                  <a:pt x="2280639" y="1175304"/>
                  <a:pt x="2287367" y="1156703"/>
                  <a:pt x="2326994" y="1087356"/>
                </a:cubicBezTo>
                <a:cubicBezTo>
                  <a:pt x="2330381" y="1043329"/>
                  <a:pt x="2343067" y="999035"/>
                  <a:pt x="2337154" y="955276"/>
                </a:cubicBezTo>
                <a:cubicBezTo>
                  <a:pt x="2325934" y="872249"/>
                  <a:pt x="2304826" y="790173"/>
                  <a:pt x="2276194" y="711436"/>
                </a:cubicBezTo>
                <a:cubicBezTo>
                  <a:pt x="2254896" y="652867"/>
                  <a:pt x="2166331" y="565016"/>
                  <a:pt x="2123794" y="528556"/>
                </a:cubicBezTo>
                <a:cubicBezTo>
                  <a:pt x="2085224" y="495496"/>
                  <a:pt x="2047602" y="459242"/>
                  <a:pt x="2001874" y="437116"/>
                </a:cubicBezTo>
                <a:cubicBezTo>
                  <a:pt x="1849215" y="363249"/>
                  <a:pt x="1786996" y="374943"/>
                  <a:pt x="1625954" y="365996"/>
                </a:cubicBezTo>
                <a:cubicBezTo>
                  <a:pt x="1558221" y="372769"/>
                  <a:pt x="1489585" y="373381"/>
                  <a:pt x="1422754" y="386316"/>
                </a:cubicBezTo>
                <a:cubicBezTo>
                  <a:pt x="1383836" y="393848"/>
                  <a:pt x="1348794" y="415019"/>
                  <a:pt x="1310994" y="426956"/>
                </a:cubicBezTo>
                <a:cubicBezTo>
                  <a:pt x="1231542" y="452046"/>
                  <a:pt x="1215033" y="448744"/>
                  <a:pt x="1128114" y="457436"/>
                </a:cubicBezTo>
                <a:cubicBezTo>
                  <a:pt x="1070541" y="440503"/>
                  <a:pt x="1011474" y="428000"/>
                  <a:pt x="955394" y="406636"/>
                </a:cubicBezTo>
                <a:cubicBezTo>
                  <a:pt x="939570" y="400608"/>
                  <a:pt x="927498" y="387307"/>
                  <a:pt x="914754" y="376156"/>
                </a:cubicBezTo>
                <a:cubicBezTo>
                  <a:pt x="892534" y="356713"/>
                  <a:pt x="867497" y="332442"/>
                  <a:pt x="853794" y="305036"/>
                </a:cubicBezTo>
                <a:cubicBezTo>
                  <a:pt x="849005" y="295457"/>
                  <a:pt x="850490" y="282783"/>
                  <a:pt x="843634" y="274556"/>
                </a:cubicBezTo>
                <a:cubicBezTo>
                  <a:pt x="832794" y="261547"/>
                  <a:pt x="815851" y="255096"/>
                  <a:pt x="802994" y="244076"/>
                </a:cubicBezTo>
                <a:cubicBezTo>
                  <a:pt x="792085" y="234725"/>
                  <a:pt x="781976" y="224409"/>
                  <a:pt x="772514" y="213596"/>
                </a:cubicBezTo>
                <a:cubicBezTo>
                  <a:pt x="758234" y="197276"/>
                  <a:pt x="746154" y="179116"/>
                  <a:pt x="731874" y="162796"/>
                </a:cubicBezTo>
                <a:cubicBezTo>
                  <a:pt x="722412" y="151983"/>
                  <a:pt x="710940" y="143055"/>
                  <a:pt x="701394" y="132316"/>
                </a:cubicBezTo>
                <a:cubicBezTo>
                  <a:pt x="683821" y="112546"/>
                  <a:pt x="667527" y="91676"/>
                  <a:pt x="650594" y="71356"/>
                </a:cubicBezTo>
                <a:cubicBezTo>
                  <a:pt x="640351" y="45748"/>
                  <a:pt x="635666" y="6215"/>
                  <a:pt x="599794" y="236"/>
                </a:cubicBezTo>
                <a:cubicBezTo>
                  <a:pt x="589230" y="-1525"/>
                  <a:pt x="579474" y="7009"/>
                  <a:pt x="569314" y="10396"/>
                </a:cubicBezTo>
                <a:lnTo>
                  <a:pt x="599794" y="3071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305EDFF1-DE3A-4D88-B9C7-F9D4ACB0B440}"/>
              </a:ext>
            </a:extLst>
          </p:cNvPr>
          <p:cNvSpPr/>
          <p:nvPr/>
        </p:nvSpPr>
        <p:spPr>
          <a:xfrm>
            <a:off x="9396248" y="5213131"/>
            <a:ext cx="2123090" cy="1040524"/>
          </a:xfrm>
          <a:custGeom>
            <a:avLst/>
            <a:gdLst>
              <a:gd name="connsiteX0" fmla="*/ 472966 w 2123090"/>
              <a:gd name="connsiteY0" fmla="*/ 304800 h 1040524"/>
              <a:gd name="connsiteX1" fmla="*/ 52552 w 2123090"/>
              <a:gd name="connsiteY1" fmla="*/ 557048 h 1040524"/>
              <a:gd name="connsiteX2" fmla="*/ 0 w 2123090"/>
              <a:gd name="connsiteY2" fmla="*/ 630621 h 1040524"/>
              <a:gd name="connsiteX3" fmla="*/ 357352 w 2123090"/>
              <a:gd name="connsiteY3" fmla="*/ 861848 h 1040524"/>
              <a:gd name="connsiteX4" fmla="*/ 777766 w 2123090"/>
              <a:gd name="connsiteY4" fmla="*/ 1040524 h 1040524"/>
              <a:gd name="connsiteX5" fmla="*/ 1418897 w 2123090"/>
              <a:gd name="connsiteY5" fmla="*/ 1019503 h 1040524"/>
              <a:gd name="connsiteX6" fmla="*/ 1587062 w 2123090"/>
              <a:gd name="connsiteY6" fmla="*/ 998483 h 1040524"/>
              <a:gd name="connsiteX7" fmla="*/ 1786759 w 2123090"/>
              <a:gd name="connsiteY7" fmla="*/ 956441 h 1040524"/>
              <a:gd name="connsiteX8" fmla="*/ 1902373 w 2123090"/>
              <a:gd name="connsiteY8" fmla="*/ 914400 h 1040524"/>
              <a:gd name="connsiteX9" fmla="*/ 1975945 w 2123090"/>
              <a:gd name="connsiteY9" fmla="*/ 893379 h 1040524"/>
              <a:gd name="connsiteX10" fmla="*/ 2060028 w 2123090"/>
              <a:gd name="connsiteY10" fmla="*/ 851338 h 1040524"/>
              <a:gd name="connsiteX11" fmla="*/ 2081049 w 2123090"/>
              <a:gd name="connsiteY11" fmla="*/ 809297 h 1040524"/>
              <a:gd name="connsiteX12" fmla="*/ 2123090 w 2123090"/>
              <a:gd name="connsiteY12" fmla="*/ 756745 h 1040524"/>
              <a:gd name="connsiteX13" fmla="*/ 2081049 w 2123090"/>
              <a:gd name="connsiteY13" fmla="*/ 462455 h 1040524"/>
              <a:gd name="connsiteX14" fmla="*/ 1933904 w 2123090"/>
              <a:gd name="connsiteY14" fmla="*/ 294290 h 1040524"/>
              <a:gd name="connsiteX15" fmla="*/ 1839311 w 2123090"/>
              <a:gd name="connsiteY15" fmla="*/ 210207 h 1040524"/>
              <a:gd name="connsiteX16" fmla="*/ 1608083 w 2123090"/>
              <a:gd name="connsiteY16" fmla="*/ 52552 h 1040524"/>
              <a:gd name="connsiteX17" fmla="*/ 1471449 w 2123090"/>
              <a:gd name="connsiteY17" fmla="*/ 0 h 1040524"/>
              <a:gd name="connsiteX18" fmla="*/ 1198180 w 2123090"/>
              <a:gd name="connsiteY18" fmla="*/ 31531 h 1040524"/>
              <a:gd name="connsiteX19" fmla="*/ 1156138 w 2123090"/>
              <a:gd name="connsiteY19" fmla="*/ 73572 h 1040524"/>
              <a:gd name="connsiteX20" fmla="*/ 1082566 w 2123090"/>
              <a:gd name="connsiteY20" fmla="*/ 136635 h 1040524"/>
              <a:gd name="connsiteX21" fmla="*/ 735724 w 2123090"/>
              <a:gd name="connsiteY21" fmla="*/ 325821 h 1040524"/>
              <a:gd name="connsiteX22" fmla="*/ 672662 w 2123090"/>
              <a:gd name="connsiteY22" fmla="*/ 357352 h 1040524"/>
              <a:gd name="connsiteX23" fmla="*/ 557049 w 2123090"/>
              <a:gd name="connsiteY23" fmla="*/ 388883 h 1040524"/>
              <a:gd name="connsiteX24" fmla="*/ 472966 w 2123090"/>
              <a:gd name="connsiteY24" fmla="*/ 304800 h 1040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090" h="1040524">
                <a:moveTo>
                  <a:pt x="472966" y="304800"/>
                </a:moveTo>
                <a:cubicBezTo>
                  <a:pt x="388883" y="332828"/>
                  <a:pt x="346228" y="332926"/>
                  <a:pt x="52552" y="557048"/>
                </a:cubicBezTo>
                <a:cubicBezTo>
                  <a:pt x="28594" y="575332"/>
                  <a:pt x="17517" y="606097"/>
                  <a:pt x="0" y="630621"/>
                </a:cubicBezTo>
                <a:cubicBezTo>
                  <a:pt x="119117" y="707697"/>
                  <a:pt x="231838" y="795699"/>
                  <a:pt x="357352" y="861848"/>
                </a:cubicBezTo>
                <a:cubicBezTo>
                  <a:pt x="492058" y="932842"/>
                  <a:pt x="777766" y="1040524"/>
                  <a:pt x="777766" y="1040524"/>
                </a:cubicBezTo>
                <a:lnTo>
                  <a:pt x="1418897" y="1019503"/>
                </a:lnTo>
                <a:cubicBezTo>
                  <a:pt x="1475312" y="1016572"/>
                  <a:pt x="1531450" y="1008414"/>
                  <a:pt x="1587062" y="998483"/>
                </a:cubicBezTo>
                <a:cubicBezTo>
                  <a:pt x="2037626" y="918026"/>
                  <a:pt x="1498554" y="997615"/>
                  <a:pt x="1786759" y="956441"/>
                </a:cubicBezTo>
                <a:cubicBezTo>
                  <a:pt x="1840731" y="934853"/>
                  <a:pt x="1843906" y="932390"/>
                  <a:pt x="1902373" y="914400"/>
                </a:cubicBezTo>
                <a:cubicBezTo>
                  <a:pt x="1926750" y="906899"/>
                  <a:pt x="1952264" y="902851"/>
                  <a:pt x="1975945" y="893379"/>
                </a:cubicBezTo>
                <a:cubicBezTo>
                  <a:pt x="2005040" y="881741"/>
                  <a:pt x="2032000" y="865352"/>
                  <a:pt x="2060028" y="851338"/>
                </a:cubicBezTo>
                <a:cubicBezTo>
                  <a:pt x="2067035" y="837324"/>
                  <a:pt x="2072358" y="822333"/>
                  <a:pt x="2081049" y="809297"/>
                </a:cubicBezTo>
                <a:cubicBezTo>
                  <a:pt x="2093493" y="790632"/>
                  <a:pt x="2123090" y="779178"/>
                  <a:pt x="2123090" y="756745"/>
                </a:cubicBezTo>
                <a:cubicBezTo>
                  <a:pt x="2123090" y="657652"/>
                  <a:pt x="2103745" y="558913"/>
                  <a:pt x="2081049" y="462455"/>
                </a:cubicBezTo>
                <a:cubicBezTo>
                  <a:pt x="2070415" y="417260"/>
                  <a:pt x="1941377" y="301369"/>
                  <a:pt x="1933904" y="294290"/>
                </a:cubicBezTo>
                <a:cubicBezTo>
                  <a:pt x="1903278" y="265276"/>
                  <a:pt x="1871580" y="237381"/>
                  <a:pt x="1839311" y="210207"/>
                </a:cubicBezTo>
                <a:cubicBezTo>
                  <a:pt x="1756214" y="140231"/>
                  <a:pt x="1707859" y="100444"/>
                  <a:pt x="1608083" y="52552"/>
                </a:cubicBezTo>
                <a:cubicBezTo>
                  <a:pt x="1564091" y="31436"/>
                  <a:pt x="1516994" y="17517"/>
                  <a:pt x="1471449" y="0"/>
                </a:cubicBezTo>
                <a:cubicBezTo>
                  <a:pt x="1380359" y="10510"/>
                  <a:pt x="1287475" y="10696"/>
                  <a:pt x="1198180" y="31531"/>
                </a:cubicBezTo>
                <a:cubicBezTo>
                  <a:pt x="1178880" y="36034"/>
                  <a:pt x="1170803" y="60241"/>
                  <a:pt x="1156138" y="73572"/>
                </a:cubicBezTo>
                <a:cubicBezTo>
                  <a:pt x="1132238" y="95300"/>
                  <a:pt x="1108924" y="117965"/>
                  <a:pt x="1082566" y="136635"/>
                </a:cubicBezTo>
                <a:cubicBezTo>
                  <a:pt x="839093" y="309096"/>
                  <a:pt x="980463" y="203452"/>
                  <a:pt x="735724" y="325821"/>
                </a:cubicBezTo>
                <a:cubicBezTo>
                  <a:pt x="714703" y="336331"/>
                  <a:pt x="694356" y="348313"/>
                  <a:pt x="672662" y="357352"/>
                </a:cubicBezTo>
                <a:cubicBezTo>
                  <a:pt x="623430" y="377865"/>
                  <a:pt x="606514" y="378989"/>
                  <a:pt x="557049" y="388883"/>
                </a:cubicBezTo>
                <a:cubicBezTo>
                  <a:pt x="441935" y="363302"/>
                  <a:pt x="557049" y="276772"/>
                  <a:pt x="472966" y="30480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CBA07E81-8334-4137-93C3-A81B5E67625A}"/>
              </a:ext>
            </a:extLst>
          </p:cNvPr>
          <p:cNvCxnSpPr>
            <a:cxnSpLocks/>
          </p:cNvCxnSpPr>
          <p:nvPr/>
        </p:nvCxnSpPr>
        <p:spPr>
          <a:xfrm flipV="1">
            <a:off x="7943280" y="3267065"/>
            <a:ext cx="344038" cy="271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5E7EEEB8-6B96-4B2C-9531-B5F4593032F0}"/>
              </a:ext>
            </a:extLst>
          </p:cNvPr>
          <p:cNvCxnSpPr>
            <a:cxnSpLocks/>
          </p:cNvCxnSpPr>
          <p:nvPr/>
        </p:nvCxnSpPr>
        <p:spPr>
          <a:xfrm>
            <a:off x="7943280" y="3267065"/>
            <a:ext cx="344038" cy="3238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41647FCB-BF87-4262-8928-432E0AC3B096}"/>
              </a:ext>
            </a:extLst>
          </p:cNvPr>
          <p:cNvCxnSpPr>
            <a:cxnSpLocks/>
          </p:cNvCxnSpPr>
          <p:nvPr/>
        </p:nvCxnSpPr>
        <p:spPr>
          <a:xfrm flipV="1">
            <a:off x="10741572" y="5688047"/>
            <a:ext cx="344038" cy="271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D8698E42-50C8-429E-94B6-EC3A54756F2E}"/>
              </a:ext>
            </a:extLst>
          </p:cNvPr>
          <p:cNvCxnSpPr>
            <a:cxnSpLocks/>
          </p:cNvCxnSpPr>
          <p:nvPr/>
        </p:nvCxnSpPr>
        <p:spPr>
          <a:xfrm>
            <a:off x="10741572" y="5688047"/>
            <a:ext cx="344038" cy="3238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30469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do we study manifolds?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F1EC160-4E06-454B-A3F5-66D1B61A0347}"/>
              </a:ext>
            </a:extLst>
          </p:cNvPr>
          <p:cNvSpPr txBox="1"/>
          <p:nvPr/>
        </p:nvSpPr>
        <p:spPr>
          <a:xfrm>
            <a:off x="1111250" y="1703405"/>
            <a:ext cx="477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Betti</a:t>
            </a:r>
            <a:r>
              <a:rPr lang="en-US" sz="3200" dirty="0"/>
              <a:t> Numbers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449798E-D6EB-49AA-9F4E-4F4882E05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" y="2536390"/>
            <a:ext cx="5122843" cy="432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428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do we study manifolds?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F1EC160-4E06-454B-A3F5-66D1B61A0347}"/>
              </a:ext>
            </a:extLst>
          </p:cNvPr>
          <p:cNvSpPr txBox="1"/>
          <p:nvPr/>
        </p:nvSpPr>
        <p:spPr>
          <a:xfrm>
            <a:off x="1111250" y="1703405"/>
            <a:ext cx="477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Betti</a:t>
            </a:r>
            <a:r>
              <a:rPr lang="en-US" sz="3200" dirty="0"/>
              <a:t> Numbers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65F235B3-3F4F-4B77-8D78-A8A6838CDE72}"/>
                  </a:ext>
                </a:extLst>
              </p:cNvPr>
              <p:cNvSpPr txBox="1"/>
              <p:nvPr/>
            </p:nvSpPr>
            <p:spPr>
              <a:xfrm>
                <a:off x="5458434" y="2782669"/>
                <a:ext cx="75501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1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65F235B3-3F4F-4B77-8D78-A8A6838CD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434" y="2782669"/>
                <a:ext cx="755015" cy="1200329"/>
              </a:xfrm>
              <a:prstGeom prst="rect">
                <a:avLst/>
              </a:prstGeom>
              <a:blipFill>
                <a:blip r:embed="rId2"/>
                <a:stretch>
                  <a:fillRect l="-2419" t="-2538" r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m 10">
            <a:extLst>
              <a:ext uri="{FF2B5EF4-FFF2-40B4-BE49-F238E27FC236}">
                <a16:creationId xmlns:a16="http://schemas.microsoft.com/office/drawing/2014/main" id="{A33546FB-317D-4CF4-9052-B0AE8161D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" y="2536390"/>
            <a:ext cx="5122843" cy="432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061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do we study manifolds?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F1EC160-4E06-454B-A3F5-66D1B61A0347}"/>
              </a:ext>
            </a:extLst>
          </p:cNvPr>
          <p:cNvSpPr txBox="1"/>
          <p:nvPr/>
        </p:nvSpPr>
        <p:spPr>
          <a:xfrm>
            <a:off x="1111250" y="1703405"/>
            <a:ext cx="477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Betti</a:t>
            </a:r>
            <a:r>
              <a:rPr lang="en-US" sz="3200" dirty="0"/>
              <a:t> Numbers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65F235B3-3F4F-4B77-8D78-A8A6838CDE72}"/>
                  </a:ext>
                </a:extLst>
              </p:cNvPr>
              <p:cNvSpPr txBox="1"/>
              <p:nvPr/>
            </p:nvSpPr>
            <p:spPr>
              <a:xfrm>
                <a:off x="5458434" y="2782669"/>
                <a:ext cx="755015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1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= 2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65F235B3-3F4F-4B77-8D78-A8A6838CD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434" y="2782669"/>
                <a:ext cx="755015" cy="1477328"/>
              </a:xfrm>
              <a:prstGeom prst="rect">
                <a:avLst/>
              </a:prstGeom>
              <a:blipFill>
                <a:blip r:embed="rId2"/>
                <a:stretch>
                  <a:fillRect l="-2419" t="-2058" r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agem 12">
            <a:extLst>
              <a:ext uri="{FF2B5EF4-FFF2-40B4-BE49-F238E27FC236}">
                <a16:creationId xmlns:a16="http://schemas.microsoft.com/office/drawing/2014/main" id="{D39D127D-647A-474F-A41C-51D7DA079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" y="2536390"/>
            <a:ext cx="5122843" cy="432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8881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do we study manifolds?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F1EC160-4E06-454B-A3F5-66D1B61A0347}"/>
              </a:ext>
            </a:extLst>
          </p:cNvPr>
          <p:cNvSpPr txBox="1"/>
          <p:nvPr/>
        </p:nvSpPr>
        <p:spPr>
          <a:xfrm>
            <a:off x="1111250" y="1703405"/>
            <a:ext cx="477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Betti</a:t>
            </a:r>
            <a:r>
              <a:rPr lang="en-US" sz="3200" dirty="0"/>
              <a:t> Numbers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65F235B3-3F4F-4B77-8D78-A8A6838CDE72}"/>
                  </a:ext>
                </a:extLst>
              </p:cNvPr>
              <p:cNvSpPr txBox="1"/>
              <p:nvPr/>
            </p:nvSpPr>
            <p:spPr>
              <a:xfrm>
                <a:off x="5458434" y="2782669"/>
                <a:ext cx="755015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1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= 2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= 1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65F235B3-3F4F-4B77-8D78-A8A6838CD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434" y="2782669"/>
                <a:ext cx="755015" cy="1754326"/>
              </a:xfrm>
              <a:prstGeom prst="rect">
                <a:avLst/>
              </a:prstGeom>
              <a:blipFill>
                <a:blip r:embed="rId2"/>
                <a:stretch>
                  <a:fillRect l="-2419" t="-1736" r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agem 12">
            <a:extLst>
              <a:ext uri="{FF2B5EF4-FFF2-40B4-BE49-F238E27FC236}">
                <a16:creationId xmlns:a16="http://schemas.microsoft.com/office/drawing/2014/main" id="{DE526FBF-1CC8-4F52-B887-49F42E481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" y="2536390"/>
            <a:ext cx="5122843" cy="432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612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Why manifolds?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601D235-41C0-4062-92DF-15A5BBA6EE66}"/>
              </a:ext>
            </a:extLst>
          </p:cNvPr>
          <p:cNvSpPr txBox="1"/>
          <p:nvPr/>
        </p:nvSpPr>
        <p:spPr>
          <a:xfrm>
            <a:off x="809296" y="2011802"/>
            <a:ext cx="4461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Datasets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lie close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manifolds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670F4C1-0A55-4E22-9CBD-FBE25475F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2473467"/>
            <a:ext cx="4993665" cy="430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15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What are manifolds?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4B20AE0F-874E-4B66-A682-F69FAD363AC9}"/>
              </a:ext>
            </a:extLst>
          </p:cNvPr>
          <p:cNvSpPr/>
          <p:nvPr/>
        </p:nvSpPr>
        <p:spPr>
          <a:xfrm>
            <a:off x="5843441" y="4096336"/>
            <a:ext cx="252559" cy="2864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7601D235-41C0-4062-92DF-15A5BBA6EE66}"/>
                  </a:ext>
                </a:extLst>
              </p:cNvPr>
              <p:cNvSpPr txBox="1"/>
              <p:nvPr/>
            </p:nvSpPr>
            <p:spPr>
              <a:xfrm>
                <a:off x="809296" y="2011802"/>
                <a:ext cx="80988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Manifolds are “figures” that look like some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pt-B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ℝ</m:t>
                        </m:r>
                      </m:e>
                      <m:sup>
                        <m:r>
                          <a:rPr kumimoji="0" lang="pt-B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in small patches </a:t>
                </a:r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7601D235-41C0-4062-92DF-15A5BBA6E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96" y="2011802"/>
                <a:ext cx="8098884" cy="461665"/>
              </a:xfrm>
              <a:prstGeom prst="rect">
                <a:avLst/>
              </a:prstGeom>
              <a:blipFill>
                <a:blip r:embed="rId2"/>
                <a:stretch>
                  <a:fillRect l="-1205" t="-10526" r="-2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m 6">
            <a:extLst>
              <a:ext uri="{FF2B5EF4-FFF2-40B4-BE49-F238E27FC236}">
                <a16:creationId xmlns:a16="http://schemas.microsoft.com/office/drawing/2014/main" id="{676B3AC8-4F3D-4DCA-B5A4-37A8574C2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650" y="3087549"/>
            <a:ext cx="399097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402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Why manifolds?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601D235-41C0-4062-92DF-15A5BBA6EE66}"/>
              </a:ext>
            </a:extLst>
          </p:cNvPr>
          <p:cNvSpPr txBox="1"/>
          <p:nvPr/>
        </p:nvSpPr>
        <p:spPr>
          <a:xfrm>
            <a:off x="809296" y="2011802"/>
            <a:ext cx="4461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Datasets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lie close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manifolds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670F4C1-0A55-4E22-9CBD-FBE25475F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3856"/>
            <a:ext cx="4993665" cy="4302795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FB54E411-8CF7-40B7-B9C4-730B75374267}"/>
              </a:ext>
            </a:extLst>
          </p:cNvPr>
          <p:cNvSpPr/>
          <p:nvPr/>
        </p:nvSpPr>
        <p:spPr>
          <a:xfrm>
            <a:off x="558800" y="2887837"/>
            <a:ext cx="3413760" cy="3441843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5137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Why manifolds?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7601D235-41C0-4062-92DF-15A5BBA6EE66}"/>
                  </a:ext>
                </a:extLst>
              </p:cNvPr>
              <p:cNvSpPr txBox="1"/>
              <p:nvPr/>
            </p:nvSpPr>
            <p:spPr>
              <a:xfrm>
                <a:off x="809296" y="2011802"/>
                <a:ext cx="112201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Datasets </a:t>
                </a:r>
                <a:r>
                  <a:rPr kumimoji="0" lang="pt-BR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can</a:t>
                </a:r>
                <a:r>
                  <a:rPr kumimoji="0" lang="pt-B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lie close </a:t>
                </a:r>
                <a:r>
                  <a:rPr kumimoji="0" lang="pt-BR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to</a:t>
                </a:r>
                <a:r>
                  <a:rPr kumimoji="0" lang="pt-B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pt-BR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manifolds</a:t>
                </a:r>
                <a:r>
                  <a:rPr kumimoji="0" lang="pt-B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pt-BR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</m:oMath>
                </a14:m>
                <a:r>
                  <a:rPr kumimoji="0" lang="pt-B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pt-BR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allows</a:t>
                </a:r>
                <a:r>
                  <a:rPr kumimoji="0" lang="pt-B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for </a:t>
                </a:r>
                <a:r>
                  <a:rPr kumimoji="0" lang="pt-BR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decreasing</a:t>
                </a:r>
                <a:r>
                  <a:rPr kumimoji="0" lang="pt-B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pt-BR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the</a:t>
                </a:r>
                <a:r>
                  <a:rPr kumimoji="0" lang="pt-B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pt-BR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dimension</a:t>
                </a:r>
                <a:r>
                  <a:rPr kumimoji="0" lang="pt-B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pt-BR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of</a:t>
                </a:r>
                <a:r>
                  <a:rPr kumimoji="0" lang="pt-B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pt-BR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the</a:t>
                </a:r>
                <a:r>
                  <a:rPr kumimoji="0" lang="pt-B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pt-BR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problem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7601D235-41C0-4062-92DF-15A5BBA6E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96" y="2011802"/>
                <a:ext cx="11220144" cy="461665"/>
              </a:xfrm>
              <a:prstGeom prst="rect">
                <a:avLst/>
              </a:prstGeom>
              <a:blipFill>
                <a:blip r:embed="rId2"/>
                <a:stretch>
                  <a:fillRect l="-870" t="-10526" r="-380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m 6">
            <a:extLst>
              <a:ext uri="{FF2B5EF4-FFF2-40B4-BE49-F238E27FC236}">
                <a16:creationId xmlns:a16="http://schemas.microsoft.com/office/drawing/2014/main" id="{5670F4C1-0A55-4E22-9CBD-FBE25475F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" y="2463307"/>
            <a:ext cx="4993665" cy="4302795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F3655D37-1129-4314-A1A8-1DF483E772A6}"/>
              </a:ext>
            </a:extLst>
          </p:cNvPr>
          <p:cNvSpPr/>
          <p:nvPr/>
        </p:nvSpPr>
        <p:spPr>
          <a:xfrm>
            <a:off x="558800" y="2887837"/>
            <a:ext cx="3413760" cy="3441843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7004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Why manifolds?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7601D235-41C0-4062-92DF-15A5BBA6EE66}"/>
                  </a:ext>
                </a:extLst>
              </p:cNvPr>
              <p:cNvSpPr txBox="1"/>
              <p:nvPr/>
            </p:nvSpPr>
            <p:spPr>
              <a:xfrm>
                <a:off x="809296" y="2011802"/>
                <a:ext cx="112201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Datasets </a:t>
                </a:r>
                <a:r>
                  <a:rPr kumimoji="0" lang="pt-BR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can</a:t>
                </a:r>
                <a:r>
                  <a:rPr kumimoji="0" lang="pt-B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lie close </a:t>
                </a:r>
                <a:r>
                  <a:rPr kumimoji="0" lang="pt-BR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to</a:t>
                </a:r>
                <a:r>
                  <a:rPr kumimoji="0" lang="pt-B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pt-BR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manifolds</a:t>
                </a:r>
                <a:r>
                  <a:rPr kumimoji="0" lang="pt-B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pt-BR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</m:oMath>
                </a14:m>
                <a:r>
                  <a:rPr kumimoji="0" lang="pt-B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pt-BR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allows</a:t>
                </a:r>
                <a:r>
                  <a:rPr kumimoji="0" lang="pt-B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for </a:t>
                </a:r>
                <a:r>
                  <a:rPr kumimoji="0" lang="pt-BR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decreasing</a:t>
                </a:r>
                <a:r>
                  <a:rPr kumimoji="0" lang="pt-B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pt-BR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the</a:t>
                </a:r>
                <a:r>
                  <a:rPr kumimoji="0" lang="pt-B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pt-BR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dimension</a:t>
                </a:r>
                <a:r>
                  <a:rPr kumimoji="0" lang="pt-B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pt-BR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of</a:t>
                </a:r>
                <a:r>
                  <a:rPr kumimoji="0" lang="pt-B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pt-BR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the</a:t>
                </a:r>
                <a:r>
                  <a:rPr kumimoji="0" lang="pt-B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pt-BR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problem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7601D235-41C0-4062-92DF-15A5BBA6E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96" y="2011802"/>
                <a:ext cx="11220144" cy="461665"/>
              </a:xfrm>
              <a:prstGeom prst="rect">
                <a:avLst/>
              </a:prstGeom>
              <a:blipFill>
                <a:blip r:embed="rId2"/>
                <a:stretch>
                  <a:fillRect l="-870" t="-10526" r="-380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m 6">
            <a:extLst>
              <a:ext uri="{FF2B5EF4-FFF2-40B4-BE49-F238E27FC236}">
                <a16:creationId xmlns:a16="http://schemas.microsoft.com/office/drawing/2014/main" id="{5670F4C1-0A55-4E22-9CBD-FBE25475F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" y="2473467"/>
            <a:ext cx="4993665" cy="430279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E26B64C-750A-4CF3-8BBF-33834417DD1C}"/>
              </a:ext>
            </a:extLst>
          </p:cNvPr>
          <p:cNvSpPr txBox="1"/>
          <p:nvPr/>
        </p:nvSpPr>
        <p:spPr>
          <a:xfrm>
            <a:off x="6096000" y="3922869"/>
            <a:ext cx="4937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Classical manifold hypothesis: if learning in possible, it is because the dataset lies close to a manifold of smaller dimension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23C37B2C-BA42-488E-9EBD-9B15BCE4A870}"/>
              </a:ext>
            </a:extLst>
          </p:cNvPr>
          <p:cNvSpPr/>
          <p:nvPr/>
        </p:nvSpPr>
        <p:spPr>
          <a:xfrm>
            <a:off x="558800" y="2887837"/>
            <a:ext cx="3413760" cy="3441843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792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Why manifolds?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DA2240-C357-460D-9D25-DF65B1CA4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8912"/>
            <a:ext cx="581977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948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Why manifolds?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DA2240-C357-460D-9D25-DF65B1CA4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8912"/>
            <a:ext cx="5819775" cy="33242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B91F665-1C75-4B59-A5F6-FE5060D5B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558912"/>
            <a:ext cx="566737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890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Why manifolds?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DA2240-C357-460D-9D25-DF65B1CA4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8912"/>
            <a:ext cx="5819775" cy="33242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B91F665-1C75-4B59-A5F6-FE5060D5B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558912"/>
            <a:ext cx="5667375" cy="340042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978D8E3-2A5B-4E2D-84EE-95AF7ECEA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00" y="2558912"/>
            <a:ext cx="53721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837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Why manifolds?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DA2240-C357-460D-9D25-DF65B1CA4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8912"/>
            <a:ext cx="5819775" cy="33242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B91F665-1C75-4B59-A5F6-FE5060D5B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558912"/>
            <a:ext cx="5667375" cy="340042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978D8E3-2A5B-4E2D-84EE-95AF7ECEA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201" y="2584312"/>
            <a:ext cx="5372100" cy="3143250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41225552-DC43-425D-A6C0-B44D26873B4F}"/>
              </a:ext>
            </a:extLst>
          </p:cNvPr>
          <p:cNvSpPr/>
          <p:nvPr/>
        </p:nvSpPr>
        <p:spPr>
          <a:xfrm>
            <a:off x="8920481" y="3179892"/>
            <a:ext cx="863600" cy="187978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D919974-99C7-474A-9FF1-D88CC277D90D}"/>
              </a:ext>
            </a:extLst>
          </p:cNvPr>
          <p:cNvSpPr/>
          <p:nvPr/>
        </p:nvSpPr>
        <p:spPr>
          <a:xfrm>
            <a:off x="7203440" y="2783840"/>
            <a:ext cx="4287520" cy="273304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208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Why manifolds?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DA2240-C357-460D-9D25-DF65B1CA4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8912"/>
            <a:ext cx="5819775" cy="33242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B91F665-1C75-4B59-A5F6-FE5060D5B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558912"/>
            <a:ext cx="5667375" cy="340042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978D8E3-2A5B-4E2D-84EE-95AF7ECEA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201" y="2584312"/>
            <a:ext cx="5372100" cy="3143250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41225552-DC43-425D-A6C0-B44D26873B4F}"/>
              </a:ext>
            </a:extLst>
          </p:cNvPr>
          <p:cNvSpPr/>
          <p:nvPr/>
        </p:nvSpPr>
        <p:spPr>
          <a:xfrm>
            <a:off x="8920481" y="3179892"/>
            <a:ext cx="863600" cy="187978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D919974-99C7-474A-9FF1-D88CC277D90D}"/>
              </a:ext>
            </a:extLst>
          </p:cNvPr>
          <p:cNvSpPr/>
          <p:nvPr/>
        </p:nvSpPr>
        <p:spPr>
          <a:xfrm>
            <a:off x="7203440" y="2783840"/>
            <a:ext cx="4287520" cy="273304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Dartmouth Engineering | Cybenko Named Dartmouth&amp;#39;s First SIAM Fellow">
            <a:extLst>
              <a:ext uri="{FF2B5EF4-FFF2-40B4-BE49-F238E27FC236}">
                <a16:creationId xmlns:a16="http://schemas.microsoft.com/office/drawing/2014/main" id="{95AF2320-FCD2-4327-AD75-DD33E7799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3203">
            <a:off x="8499438" y="3331782"/>
            <a:ext cx="3273335" cy="30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Balão de Fala: Retângulo com Cantos Arredondados 14">
            <a:extLst>
              <a:ext uri="{FF2B5EF4-FFF2-40B4-BE49-F238E27FC236}">
                <a16:creationId xmlns:a16="http://schemas.microsoft.com/office/drawing/2014/main" id="{8A0E2E52-6955-4EEB-A960-4B80100BCAF5}"/>
              </a:ext>
            </a:extLst>
          </p:cNvPr>
          <p:cNvSpPr/>
          <p:nvPr/>
        </p:nvSpPr>
        <p:spPr>
          <a:xfrm>
            <a:off x="5044966" y="1881352"/>
            <a:ext cx="3731172" cy="1702676"/>
          </a:xfrm>
          <a:prstGeom prst="wedgeRoundRectCallout">
            <a:avLst>
              <a:gd name="adj1" fmla="val 66303"/>
              <a:gd name="adj2" fmla="val 82788"/>
              <a:gd name="adj3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effectLst/>
                <a:latin typeface="Arial" panose="020B0604020202020204" pitchFamily="34" charset="0"/>
              </a:rPr>
              <a:t>A two-layer neural network can approximate any manifold! </a:t>
            </a:r>
            <a:r>
              <a:rPr lang="pt-BR" b="0" i="0" dirty="0">
                <a:effectLst/>
                <a:latin typeface="Arial" panose="020B0604020202020204" pitchFamily="34" charset="0"/>
              </a:rPr>
              <a:t>[3]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7208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Are we done?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F844B83-9E80-49FB-B180-E0007B126A20}"/>
              </a:ext>
            </a:extLst>
          </p:cNvPr>
          <p:cNvSpPr txBox="1"/>
          <p:nvPr/>
        </p:nvSpPr>
        <p:spPr>
          <a:xfrm>
            <a:off x="1016000" y="2052320"/>
            <a:ext cx="938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 Why do we need to go deeper if 2 layers is universal approximators? Is it not best to go wide?</a:t>
            </a:r>
          </a:p>
        </p:txBody>
      </p:sp>
    </p:spTree>
    <p:extLst>
      <p:ext uri="{BB962C8B-B14F-4D97-AF65-F5344CB8AC3E}">
        <p14:creationId xmlns:p14="http://schemas.microsoft.com/office/powerpoint/2010/main" val="13351214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Are we done?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6F844B83-9E80-49FB-B180-E0007B126A20}"/>
                  </a:ext>
                </a:extLst>
              </p:cNvPr>
              <p:cNvSpPr txBox="1"/>
              <p:nvPr/>
            </p:nvSpPr>
            <p:spPr>
              <a:xfrm>
                <a:off x="1016000" y="2052320"/>
                <a:ext cx="98772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dirty="0"/>
                  <a:t> Why do we need to go deeper if 2 layers is universal approximators? Is it not best to go wide? </a:t>
                </a:r>
                <a:r>
                  <a:rPr lang="en-US" sz="1600" dirty="0"/>
                  <a:t>[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1600" dirty="0"/>
                  <a:t>] [5]</a:t>
                </a:r>
                <a:endParaRPr lang="en-US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6F844B83-9E80-49FB-B180-E0007B126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00" y="2052320"/>
                <a:ext cx="9877256" cy="369332"/>
              </a:xfrm>
              <a:prstGeom prst="rect">
                <a:avLst/>
              </a:prstGeom>
              <a:blipFill>
                <a:blip r:embed="rId2"/>
                <a:stretch>
                  <a:fillRect l="-43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Imagem 22">
            <a:extLst>
              <a:ext uri="{FF2B5EF4-FFF2-40B4-BE49-F238E27FC236}">
                <a16:creationId xmlns:a16="http://schemas.microsoft.com/office/drawing/2014/main" id="{CB265771-7F0B-4A89-B8F1-625851787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21652"/>
            <a:ext cx="6428720" cy="443634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D81C316-CF4C-4306-8C63-7503BC5ED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664" y="3401688"/>
            <a:ext cx="6442631" cy="206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40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What are manifolds?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4B20AE0F-874E-4B66-A682-F69FAD363AC9}"/>
              </a:ext>
            </a:extLst>
          </p:cNvPr>
          <p:cNvSpPr/>
          <p:nvPr/>
        </p:nvSpPr>
        <p:spPr>
          <a:xfrm>
            <a:off x="5843441" y="4096336"/>
            <a:ext cx="252559" cy="2864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7601D235-41C0-4062-92DF-15A5BBA6EE66}"/>
                  </a:ext>
                </a:extLst>
              </p:cNvPr>
              <p:cNvSpPr txBox="1"/>
              <p:nvPr/>
            </p:nvSpPr>
            <p:spPr>
              <a:xfrm>
                <a:off x="809296" y="2011802"/>
                <a:ext cx="80988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Manifolds are “figures” that look like some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pt-B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ℝ</m:t>
                        </m:r>
                      </m:e>
                      <m:sup>
                        <m:r>
                          <a:rPr kumimoji="0" lang="pt-B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in small patches </a:t>
                </a:r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7601D235-41C0-4062-92DF-15A5BBA6E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96" y="2011802"/>
                <a:ext cx="8098884" cy="461665"/>
              </a:xfrm>
              <a:prstGeom prst="rect">
                <a:avLst/>
              </a:prstGeom>
              <a:blipFill>
                <a:blip r:embed="rId2"/>
                <a:stretch>
                  <a:fillRect l="-1205" t="-10526" r="-2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m 5">
            <a:extLst>
              <a:ext uri="{FF2B5EF4-FFF2-40B4-BE49-F238E27FC236}">
                <a16:creationId xmlns:a16="http://schemas.microsoft.com/office/drawing/2014/main" id="{54D0A7B3-0446-420D-8DC5-0C42D8E8D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522" y="3317826"/>
            <a:ext cx="227647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4749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Are we done?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F844B83-9E80-49FB-B180-E0007B126A20}"/>
              </a:ext>
            </a:extLst>
          </p:cNvPr>
          <p:cNvSpPr txBox="1"/>
          <p:nvPr/>
        </p:nvSpPr>
        <p:spPr>
          <a:xfrm>
            <a:off x="1016000" y="2052320"/>
            <a:ext cx="9269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 Why do we need to go deeper if 2 layers is universal approximators? Is it not best to go wide?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ReLUs</a:t>
            </a:r>
            <a:r>
              <a:rPr lang="en-US" dirty="0"/>
              <a:t> tend to be better than hyperbolic tangent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5EC7419F-767B-442C-932F-F09693EB0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506" y="3423506"/>
            <a:ext cx="5391150" cy="2638425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9FB63185-BCF5-4A4C-B24C-EDC40344A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45" y="3571973"/>
            <a:ext cx="5019675" cy="2619375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4B90BB6F-3692-45C6-AF19-F0E4EF1030C3}"/>
              </a:ext>
            </a:extLst>
          </p:cNvPr>
          <p:cNvSpPr txBox="1"/>
          <p:nvPr/>
        </p:nvSpPr>
        <p:spPr>
          <a:xfrm>
            <a:off x="8806081" y="6133734"/>
            <a:ext cx="66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336767C-58AF-49C6-9033-880044F0E682}"/>
              </a:ext>
            </a:extLst>
          </p:cNvPr>
          <p:cNvSpPr txBox="1"/>
          <p:nvPr/>
        </p:nvSpPr>
        <p:spPr>
          <a:xfrm>
            <a:off x="2442168" y="6191348"/>
            <a:ext cx="61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tanh</a:t>
            </a:r>
          </a:p>
        </p:txBody>
      </p:sp>
    </p:spTree>
    <p:extLst>
      <p:ext uri="{BB962C8B-B14F-4D97-AF65-F5344CB8AC3E}">
        <p14:creationId xmlns:p14="http://schemas.microsoft.com/office/powerpoint/2010/main" val="27464764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Are we done?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F844B83-9E80-49FB-B180-E0007B126A20}"/>
              </a:ext>
            </a:extLst>
          </p:cNvPr>
          <p:cNvSpPr txBox="1"/>
          <p:nvPr/>
        </p:nvSpPr>
        <p:spPr>
          <a:xfrm>
            <a:off x="1016000" y="2052320"/>
            <a:ext cx="9269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 Why do we need to go deeper if 2 layers is universal approximators? Is it not best to go wide?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ReLUs</a:t>
            </a:r>
            <a:r>
              <a:rPr lang="en-US" dirty="0"/>
              <a:t> tend to be better than hyperbolic tangent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5EC7419F-767B-442C-932F-F09693EB0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506" y="3423506"/>
            <a:ext cx="5391150" cy="2638425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9FB63185-BCF5-4A4C-B24C-EDC40344A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45" y="3571973"/>
            <a:ext cx="5019675" cy="2619375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08D43041-BA32-4D43-9380-4DF73FD2F445}"/>
              </a:ext>
            </a:extLst>
          </p:cNvPr>
          <p:cNvSpPr/>
          <p:nvPr/>
        </p:nvSpPr>
        <p:spPr>
          <a:xfrm>
            <a:off x="8415957" y="5462584"/>
            <a:ext cx="542718" cy="6705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B90BB6F-3692-45C6-AF19-F0E4EF1030C3}"/>
              </a:ext>
            </a:extLst>
          </p:cNvPr>
          <p:cNvSpPr txBox="1"/>
          <p:nvPr/>
        </p:nvSpPr>
        <p:spPr>
          <a:xfrm>
            <a:off x="8806081" y="6133734"/>
            <a:ext cx="66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336767C-58AF-49C6-9033-880044F0E682}"/>
              </a:ext>
            </a:extLst>
          </p:cNvPr>
          <p:cNvSpPr txBox="1"/>
          <p:nvPr/>
        </p:nvSpPr>
        <p:spPr>
          <a:xfrm>
            <a:off x="2442168" y="6191348"/>
            <a:ext cx="61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tanh</a:t>
            </a:r>
          </a:p>
        </p:txBody>
      </p:sp>
    </p:spTree>
    <p:extLst>
      <p:ext uri="{BB962C8B-B14F-4D97-AF65-F5344CB8AC3E}">
        <p14:creationId xmlns:p14="http://schemas.microsoft.com/office/powerpoint/2010/main" val="22431451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Are we done?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F844B83-9E80-49FB-B180-E0007B126A20}"/>
              </a:ext>
            </a:extLst>
          </p:cNvPr>
          <p:cNvSpPr txBox="1"/>
          <p:nvPr/>
        </p:nvSpPr>
        <p:spPr>
          <a:xfrm>
            <a:off x="1016000" y="2052320"/>
            <a:ext cx="9269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 Why do we need to go deeper if 2 layers is universal approximators? Is it not best to go wide?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ReLUs</a:t>
            </a:r>
            <a:r>
              <a:rPr lang="en-US" dirty="0"/>
              <a:t> tend to be better than hyperbolic tangent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B040AC6-EF21-4A95-A417-E74D879EA668}"/>
              </a:ext>
            </a:extLst>
          </p:cNvPr>
          <p:cNvSpPr txBox="1"/>
          <p:nvPr/>
        </p:nvSpPr>
        <p:spPr>
          <a:xfrm>
            <a:off x="8806081" y="6133734"/>
            <a:ext cx="66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C1E6FC5-1209-41F3-B0A2-3D5DE80D67FA}"/>
              </a:ext>
            </a:extLst>
          </p:cNvPr>
          <p:cNvSpPr txBox="1"/>
          <p:nvPr/>
        </p:nvSpPr>
        <p:spPr>
          <a:xfrm>
            <a:off x="2442168" y="6191348"/>
            <a:ext cx="61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tanh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51EE844-DF15-4CB9-A48A-00518F347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096" y="2771302"/>
            <a:ext cx="5349554" cy="336243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E805A95-044A-49E2-A2BE-9453A97C1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50" y="2698651"/>
            <a:ext cx="5349554" cy="350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2634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What is this new view?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92305B50-6CBD-4E48-86E2-F691A440055E}"/>
                  </a:ext>
                </a:extLst>
              </p:cNvPr>
              <p:cNvSpPr txBox="1"/>
              <p:nvPr/>
            </p:nvSpPr>
            <p:spPr>
              <a:xfrm>
                <a:off x="132936" y="1845967"/>
                <a:ext cx="1073826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kumimoji="0" lang="en-US" sz="2400" b="0" i="0" u="none" strike="noStrike" kern="120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Neural networks learn because, </a:t>
                </a:r>
                <a:r>
                  <a:rPr lang="en-US" sz="2400" dirty="0">
                    <a:solidFill>
                      <a:prstClr val="black"/>
                    </a:solidFill>
                    <a:latin typeface="Calibri" panose="020F0502020204030204"/>
                  </a:rPr>
                  <a:t>not only they reduce the dimensionality of the problem, but also the geometric and topological complexities</a:t>
                </a:r>
                <a:r>
                  <a:rPr kumimoji="0" lang="en-US" sz="2400" b="0" i="0" u="none" strike="noStrike" kern="120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[</a:t>
                </a:r>
                <a14:m>
                  <m:oMath xmlns:m="http://schemas.openxmlformats.org/officeDocument/2006/math">
                    <m:r>
                      <a:rPr kumimoji="0" lang="pt-BR" sz="2400" b="0" i="1" u="none" strike="noStrike" kern="1200" cap="none" spc="0" normalizeH="0" baseline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6</m:t>
                    </m:r>
                  </m:oMath>
                </a14:m>
                <a:r>
                  <a:rPr kumimoji="0" lang="en-US" sz="2400" b="0" i="0" u="none" strike="noStrike" kern="120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]</a:t>
                </a:r>
              </a:p>
            </p:txBody>
          </p:sp>
        </mc:Choice>
        <mc:Fallback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92305B50-6CBD-4E48-86E2-F691A4400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36" y="1845967"/>
                <a:ext cx="10738264" cy="830997"/>
              </a:xfrm>
              <a:prstGeom prst="rect">
                <a:avLst/>
              </a:prstGeom>
              <a:blipFill>
                <a:blip r:embed="rId2"/>
                <a:stretch>
                  <a:fillRect l="-909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9782ABA5-917B-479D-82E5-3D4A65F1D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79" y="2595684"/>
            <a:ext cx="5367089" cy="418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4208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What is this new view?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92305B50-6CBD-4E48-86E2-F691A440055E}"/>
                  </a:ext>
                </a:extLst>
              </p:cNvPr>
              <p:cNvSpPr txBox="1"/>
              <p:nvPr/>
            </p:nvSpPr>
            <p:spPr>
              <a:xfrm>
                <a:off x="132936" y="1845967"/>
                <a:ext cx="1073826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kumimoji="0" lang="en-US" sz="2400" b="0" i="0" u="none" strike="noStrike" kern="120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Neural networks learn because, </a:t>
                </a:r>
                <a:r>
                  <a:rPr lang="en-US" sz="2400" dirty="0">
                    <a:solidFill>
                      <a:prstClr val="black"/>
                    </a:solidFill>
                    <a:latin typeface="Calibri" panose="020F0502020204030204"/>
                  </a:rPr>
                  <a:t>not only they reduce the dimensionality of the problem, but also the geometric and topological </a:t>
                </a:r>
                <a:r>
                  <a:rPr lang="en-US" sz="2400" dirty="0">
                    <a:solidFill>
                      <a:prstClr val="black"/>
                    </a:solidFill>
                  </a:rPr>
                  <a:t>complexities</a:t>
                </a:r>
                <a:r>
                  <a:rPr kumimoji="0" lang="en-US" sz="2400" b="0" i="0" u="none" strike="noStrike" kern="120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[</a:t>
                </a:r>
                <a14:m>
                  <m:oMath xmlns:m="http://schemas.openxmlformats.org/officeDocument/2006/math">
                    <m:r>
                      <a:rPr kumimoji="0" lang="pt-BR" sz="2400" b="0" i="1" u="none" strike="noStrike" kern="1200" cap="none" spc="0" normalizeH="0" baseline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6</m:t>
                    </m:r>
                  </m:oMath>
                </a14:m>
                <a:r>
                  <a:rPr kumimoji="0" lang="en-US" sz="2400" b="0" i="0" u="none" strike="noStrike" kern="120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]</a:t>
                </a:r>
              </a:p>
            </p:txBody>
          </p:sp>
        </mc:Choice>
        <mc:Fallback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92305B50-6CBD-4E48-86E2-F691A4400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36" y="1845967"/>
                <a:ext cx="10738264" cy="830997"/>
              </a:xfrm>
              <a:prstGeom prst="rect">
                <a:avLst/>
              </a:prstGeom>
              <a:blipFill>
                <a:blip r:embed="rId2"/>
                <a:stretch>
                  <a:fillRect l="-909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9782ABA5-917B-479D-82E5-3D4A65F1D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79" y="2595684"/>
            <a:ext cx="5367089" cy="4186799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76E3C25B-75CE-4B75-8C8E-175DB7507536}"/>
              </a:ext>
            </a:extLst>
          </p:cNvPr>
          <p:cNvSpPr/>
          <p:nvPr/>
        </p:nvSpPr>
        <p:spPr>
          <a:xfrm>
            <a:off x="8440633" y="6030643"/>
            <a:ext cx="2826915" cy="7518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 inputs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F03BF4E-7C29-46DD-BD91-CD02D9EEC04D}"/>
              </a:ext>
            </a:extLst>
          </p:cNvPr>
          <p:cNvCxnSpPr>
            <a:cxnSpLocks/>
          </p:cNvCxnSpPr>
          <p:nvPr/>
        </p:nvCxnSpPr>
        <p:spPr>
          <a:xfrm flipV="1">
            <a:off x="9875520" y="5106083"/>
            <a:ext cx="0" cy="78232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2657B56D-EC09-4A63-8B55-08F13518B81F}"/>
              </a:ext>
            </a:extLst>
          </p:cNvPr>
          <p:cNvSpPr/>
          <p:nvPr/>
        </p:nvSpPr>
        <p:spPr>
          <a:xfrm>
            <a:off x="8440633" y="4199271"/>
            <a:ext cx="2826915" cy="7518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 x (15 units hidden layers)</a:t>
            </a:r>
          </a:p>
          <a:p>
            <a:pPr algn="ctr"/>
            <a:r>
              <a:rPr lang="en-US" dirty="0" err="1"/>
              <a:t>ReLU</a:t>
            </a:r>
            <a:endParaRPr lang="en-US" dirty="0"/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C92CAC7F-49D5-4CDC-B7C0-5CCE1C2BE2AB}"/>
              </a:ext>
            </a:extLst>
          </p:cNvPr>
          <p:cNvCxnSpPr>
            <a:cxnSpLocks/>
          </p:cNvCxnSpPr>
          <p:nvPr/>
        </p:nvCxnSpPr>
        <p:spPr>
          <a:xfrm flipV="1">
            <a:off x="9834880" y="3236643"/>
            <a:ext cx="0" cy="78232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17">
            <a:extLst>
              <a:ext uri="{FF2B5EF4-FFF2-40B4-BE49-F238E27FC236}">
                <a16:creationId xmlns:a16="http://schemas.microsoft.com/office/drawing/2014/main" id="{7EC86D88-4138-4B26-8AFF-6EB89D2E27C4}"/>
              </a:ext>
            </a:extLst>
          </p:cNvPr>
          <p:cNvSpPr/>
          <p:nvPr/>
        </p:nvSpPr>
        <p:spPr>
          <a:xfrm>
            <a:off x="8462062" y="2329831"/>
            <a:ext cx="2826915" cy="7518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output</a:t>
            </a:r>
          </a:p>
          <a:p>
            <a:pPr algn="ctr"/>
            <a:r>
              <a:rPr lang="en-US" dirty="0"/>
              <a:t>sigmoid</a:t>
            </a:r>
          </a:p>
        </p:txBody>
      </p:sp>
    </p:spTree>
    <p:extLst>
      <p:ext uri="{BB962C8B-B14F-4D97-AF65-F5344CB8AC3E}">
        <p14:creationId xmlns:p14="http://schemas.microsoft.com/office/powerpoint/2010/main" val="1671239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What is this new view?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92305B50-6CBD-4E48-86E2-F691A440055E}"/>
                  </a:ext>
                </a:extLst>
              </p:cNvPr>
              <p:cNvSpPr txBox="1"/>
              <p:nvPr/>
            </p:nvSpPr>
            <p:spPr>
              <a:xfrm>
                <a:off x="132936" y="1845967"/>
                <a:ext cx="1073826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kumimoji="0" lang="en-US" sz="2400" b="0" i="0" u="none" strike="noStrike" kern="120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Neural networks learn because, </a:t>
                </a:r>
                <a:r>
                  <a:rPr lang="en-US" sz="2400" dirty="0">
                    <a:solidFill>
                      <a:prstClr val="black"/>
                    </a:solidFill>
                    <a:latin typeface="Calibri" panose="020F0502020204030204"/>
                  </a:rPr>
                  <a:t>not only they reduce the dimensionality of the problem, but also the geometric and topological </a:t>
                </a:r>
                <a:r>
                  <a:rPr lang="en-US" sz="2400" dirty="0">
                    <a:solidFill>
                      <a:prstClr val="black"/>
                    </a:solidFill>
                  </a:rPr>
                  <a:t>complexities</a:t>
                </a:r>
                <a:r>
                  <a:rPr kumimoji="0" lang="en-US" sz="2400" b="0" i="0" u="none" strike="noStrike" kern="120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[</a:t>
                </a:r>
                <a14:m>
                  <m:oMath xmlns:m="http://schemas.openxmlformats.org/officeDocument/2006/math">
                    <m:r>
                      <a:rPr kumimoji="0" lang="pt-BR" sz="2400" b="0" i="1" u="none" strike="noStrike" kern="1200" cap="none" spc="0" normalizeH="0" baseline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6</m:t>
                    </m:r>
                  </m:oMath>
                </a14:m>
                <a:r>
                  <a:rPr kumimoji="0" lang="en-US" sz="2400" b="0" i="0" u="none" strike="noStrike" kern="120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]</a:t>
                </a:r>
              </a:p>
            </p:txBody>
          </p:sp>
        </mc:Choice>
        <mc:Fallback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92305B50-6CBD-4E48-86E2-F691A4400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36" y="1845967"/>
                <a:ext cx="10738264" cy="830997"/>
              </a:xfrm>
              <a:prstGeom prst="rect">
                <a:avLst/>
              </a:prstGeom>
              <a:blipFill>
                <a:blip r:embed="rId2"/>
                <a:stretch>
                  <a:fillRect l="-909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9782ABA5-917B-479D-82E5-3D4A65F1D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79" y="2595684"/>
            <a:ext cx="5367089" cy="4186799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021AEBA0-1452-4F4F-B910-ED2AD30F8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044" y="2675692"/>
            <a:ext cx="2433576" cy="2173866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9064E6C9-625A-49AB-82BF-AA6A168A1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6092" y="2675691"/>
            <a:ext cx="2433576" cy="2168095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3AE8B9A6-FA77-4952-8E70-6CAEE0FA70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5161" y="4674883"/>
            <a:ext cx="2130459" cy="2107600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08734A9B-651F-4E56-9BBE-43704DC14A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7911" y="4735726"/>
            <a:ext cx="2192852" cy="210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2895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What is this new view?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92305B50-6CBD-4E48-86E2-F691A440055E}"/>
                  </a:ext>
                </a:extLst>
              </p:cNvPr>
              <p:cNvSpPr txBox="1"/>
              <p:nvPr/>
            </p:nvSpPr>
            <p:spPr>
              <a:xfrm>
                <a:off x="132936" y="1845967"/>
                <a:ext cx="1073826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kumimoji="0" lang="en-US" sz="2400" b="0" i="0" u="none" strike="noStrike" kern="120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Neural networks learn because, </a:t>
                </a:r>
                <a:r>
                  <a:rPr lang="en-US" sz="2400" dirty="0">
                    <a:solidFill>
                      <a:prstClr val="black"/>
                    </a:solidFill>
                    <a:latin typeface="Calibri" panose="020F0502020204030204"/>
                  </a:rPr>
                  <a:t>not only they reduce the dimensionality of the problem, but also the geometric and topological </a:t>
                </a:r>
                <a:r>
                  <a:rPr lang="en-US" sz="2400" dirty="0">
                    <a:solidFill>
                      <a:prstClr val="black"/>
                    </a:solidFill>
                  </a:rPr>
                  <a:t>complexities</a:t>
                </a:r>
                <a:r>
                  <a:rPr kumimoji="0" lang="en-US" sz="2400" b="0" i="0" u="none" strike="noStrike" kern="120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[</a:t>
                </a:r>
                <a14:m>
                  <m:oMath xmlns:m="http://schemas.openxmlformats.org/officeDocument/2006/math">
                    <m:r>
                      <a:rPr kumimoji="0" lang="pt-BR" sz="2400" b="0" i="1" u="none" strike="noStrike" kern="1200" cap="none" spc="0" normalizeH="0" baseline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6</m:t>
                    </m:r>
                  </m:oMath>
                </a14:m>
                <a:r>
                  <a:rPr kumimoji="0" lang="en-US" sz="2400" b="0" i="0" u="none" strike="noStrike" kern="120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]</a:t>
                </a:r>
              </a:p>
            </p:txBody>
          </p:sp>
        </mc:Choice>
        <mc:Fallback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92305B50-6CBD-4E48-86E2-F691A4400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36" y="1845967"/>
                <a:ext cx="10738264" cy="830997"/>
              </a:xfrm>
              <a:prstGeom prst="rect">
                <a:avLst/>
              </a:prstGeom>
              <a:blipFill>
                <a:blip r:embed="rId2"/>
                <a:stretch>
                  <a:fillRect l="-909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9782ABA5-917B-479D-82E5-3D4A65F1D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79" y="2595684"/>
            <a:ext cx="5367089" cy="4186799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021AEBA0-1452-4F4F-B910-ED2AD30F8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044" y="2675692"/>
            <a:ext cx="2433576" cy="2173866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9064E6C9-625A-49AB-82BF-AA6A168A1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6092" y="2675691"/>
            <a:ext cx="2433576" cy="2168095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3AE8B9A6-FA77-4952-8E70-6CAEE0FA70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5161" y="4674883"/>
            <a:ext cx="2130459" cy="2107600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08734A9B-651F-4E56-9BBE-43704DC14A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7911" y="4735726"/>
            <a:ext cx="2192852" cy="21076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DD520D1-97CA-4D28-8909-7A053BFF25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351596">
            <a:off x="5096254" y="3534170"/>
            <a:ext cx="6442631" cy="206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413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What is this new view?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92305B50-6CBD-4E48-86E2-F691A440055E}"/>
                  </a:ext>
                </a:extLst>
              </p:cNvPr>
              <p:cNvSpPr txBox="1"/>
              <p:nvPr/>
            </p:nvSpPr>
            <p:spPr>
              <a:xfrm>
                <a:off x="132936" y="1845967"/>
                <a:ext cx="1073826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kumimoji="0" lang="en-US" sz="2400" b="0" i="0" u="none" strike="noStrike" kern="120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Neural networks learn because, </a:t>
                </a:r>
                <a:r>
                  <a:rPr lang="en-US" sz="2400" dirty="0">
                    <a:solidFill>
                      <a:prstClr val="black"/>
                    </a:solidFill>
                    <a:latin typeface="Calibri" panose="020F0502020204030204"/>
                  </a:rPr>
                  <a:t>not only they reduce the dimensionality of the problem, but also the geometric and </a:t>
                </a:r>
                <a:r>
                  <a:rPr lang="en-US" sz="2400">
                    <a:solidFill>
                      <a:prstClr val="black"/>
                    </a:solidFill>
                    <a:latin typeface="Calibri" panose="020F0502020204030204"/>
                  </a:rPr>
                  <a:t>topological </a:t>
                </a:r>
                <a:r>
                  <a:rPr lang="en-US" sz="2400">
                    <a:solidFill>
                      <a:prstClr val="black"/>
                    </a:solidFill>
                  </a:rPr>
                  <a:t>complexities</a:t>
                </a:r>
                <a:r>
                  <a:rPr kumimoji="0" lang="en-US" sz="24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US" sz="2400" b="0" i="0" u="none" strike="noStrike" kern="120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pt-BR" sz="2400" b="0" i="1" u="none" strike="noStrike" kern="1200" cap="none" spc="0" normalizeH="0" baseline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6</m:t>
                    </m:r>
                  </m:oMath>
                </a14:m>
                <a:r>
                  <a:rPr kumimoji="0" lang="en-US" sz="2400" b="0" i="0" u="none" strike="noStrike" kern="120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]</a:t>
                </a:r>
              </a:p>
            </p:txBody>
          </p:sp>
        </mc:Choice>
        <mc:Fallback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92305B50-6CBD-4E48-86E2-F691A4400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36" y="1845967"/>
                <a:ext cx="10738264" cy="830997"/>
              </a:xfrm>
              <a:prstGeom prst="rect">
                <a:avLst/>
              </a:prstGeom>
              <a:blipFill>
                <a:blip r:embed="rId2"/>
                <a:stretch>
                  <a:fillRect l="-909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9782ABA5-917B-479D-82E5-3D4A65F1D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79" y="2595684"/>
            <a:ext cx="5367089" cy="418679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51A32ED-856D-46FC-8FA2-9CD3D9020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573" y="2932187"/>
            <a:ext cx="4077873" cy="391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368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to find the manifold?</a:t>
            </a:r>
          </a:p>
        </p:txBody>
      </p:sp>
      <p:pic>
        <p:nvPicPr>
          <p:cNvPr id="4" name="Imagem 3" descr="Luz de roxo&#10;&#10;Descrição gerada automaticamente com confiança média">
            <a:extLst>
              <a:ext uri="{FF2B5EF4-FFF2-40B4-BE49-F238E27FC236}">
                <a16:creationId xmlns:a16="http://schemas.microsoft.com/office/drawing/2014/main" id="{09E869B1-17E3-4AA1-B8DC-115157787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2888" y="1885279"/>
            <a:ext cx="6050123" cy="403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946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to find the manifold?</a:t>
            </a:r>
          </a:p>
        </p:txBody>
      </p:sp>
      <p:pic>
        <p:nvPicPr>
          <p:cNvPr id="4" name="Imagem 3" descr="Luz de roxo&#10;&#10;Descrição gerada automaticamente com confiança média">
            <a:extLst>
              <a:ext uri="{FF2B5EF4-FFF2-40B4-BE49-F238E27FC236}">
                <a16:creationId xmlns:a16="http://schemas.microsoft.com/office/drawing/2014/main" id="{09E869B1-17E3-4AA1-B8DC-115157787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2888" y="1885279"/>
            <a:ext cx="6050123" cy="4033415"/>
          </a:xfrm>
          <a:prstGeom prst="rect">
            <a:avLst/>
          </a:prstGeom>
        </p:spPr>
      </p:pic>
      <p:pic>
        <p:nvPicPr>
          <p:cNvPr id="5" name="Imagem 4" descr="Imagem gráfica de luz azul&#10;&#10;Descrição gerada automaticamente com confiança baixa">
            <a:extLst>
              <a:ext uri="{FF2B5EF4-FFF2-40B4-BE49-F238E27FC236}">
                <a16:creationId xmlns:a16="http://schemas.microsoft.com/office/drawing/2014/main" id="{5767C55D-4A2C-4256-B469-6D9763474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680" y="2190431"/>
            <a:ext cx="5485714" cy="3657143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FB221D1C-27FF-48E8-AD95-70F439BD56AB}"/>
              </a:ext>
            </a:extLst>
          </p:cNvPr>
          <p:cNvSpPr/>
          <p:nvPr/>
        </p:nvSpPr>
        <p:spPr>
          <a:xfrm>
            <a:off x="7780031" y="2743201"/>
            <a:ext cx="2501889" cy="254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867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What are manifolds?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4B20AE0F-874E-4B66-A682-F69FAD363AC9}"/>
              </a:ext>
            </a:extLst>
          </p:cNvPr>
          <p:cNvSpPr/>
          <p:nvPr/>
        </p:nvSpPr>
        <p:spPr>
          <a:xfrm>
            <a:off x="5843441" y="4096336"/>
            <a:ext cx="252559" cy="2864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7601D235-41C0-4062-92DF-15A5BBA6EE66}"/>
                  </a:ext>
                </a:extLst>
              </p:cNvPr>
              <p:cNvSpPr txBox="1"/>
              <p:nvPr/>
            </p:nvSpPr>
            <p:spPr>
              <a:xfrm>
                <a:off x="809296" y="2011802"/>
                <a:ext cx="80988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Manifolds are “figures” that look like some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pt-B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ℝ</m:t>
                        </m:r>
                      </m:e>
                      <m:sup>
                        <m:r>
                          <a:rPr kumimoji="0" lang="pt-B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in small patches </a:t>
                </a:r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7601D235-41C0-4062-92DF-15A5BBA6E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96" y="2011802"/>
                <a:ext cx="8098884" cy="461665"/>
              </a:xfrm>
              <a:prstGeom prst="rect">
                <a:avLst/>
              </a:prstGeom>
              <a:blipFill>
                <a:blip r:embed="rId2"/>
                <a:stretch>
                  <a:fillRect l="-1205" t="-10526" r="-2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m 6">
            <a:extLst>
              <a:ext uri="{FF2B5EF4-FFF2-40B4-BE49-F238E27FC236}">
                <a16:creationId xmlns:a16="http://schemas.microsoft.com/office/drawing/2014/main" id="{054A8EE1-653E-4430-A8E8-6EC9CC6B6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657" y="3384753"/>
            <a:ext cx="1314450" cy="561975"/>
          </a:xfrm>
          <a:prstGeom prst="rect">
            <a:avLst/>
          </a:prstGeom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78DFFDFD-D12B-4225-8AE5-68AFD1AF548D}"/>
              </a:ext>
            </a:extLst>
          </p:cNvPr>
          <p:cNvCxnSpPr>
            <a:cxnSpLocks/>
          </p:cNvCxnSpPr>
          <p:nvPr/>
        </p:nvCxnSpPr>
        <p:spPr>
          <a:xfrm flipV="1">
            <a:off x="4858738" y="3630856"/>
            <a:ext cx="1171217" cy="348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4198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to find the manifold?</a:t>
            </a:r>
          </a:p>
        </p:txBody>
      </p:sp>
      <p:pic>
        <p:nvPicPr>
          <p:cNvPr id="4" name="Imagem 3" descr="Luz de roxo&#10;&#10;Descrição gerada automaticamente com confiança média">
            <a:extLst>
              <a:ext uri="{FF2B5EF4-FFF2-40B4-BE49-F238E27FC236}">
                <a16:creationId xmlns:a16="http://schemas.microsoft.com/office/drawing/2014/main" id="{09E869B1-17E3-4AA1-B8DC-115157787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2888" y="1885279"/>
            <a:ext cx="6050123" cy="4033415"/>
          </a:xfrm>
          <a:prstGeom prst="rect">
            <a:avLst/>
          </a:prstGeom>
        </p:spPr>
      </p:pic>
      <p:pic>
        <p:nvPicPr>
          <p:cNvPr id="5" name="Imagem 4" descr="Imagem gráfica de luz azul&#10;&#10;Descrição gerada automaticamente com confiança baixa">
            <a:extLst>
              <a:ext uri="{FF2B5EF4-FFF2-40B4-BE49-F238E27FC236}">
                <a16:creationId xmlns:a16="http://schemas.microsoft.com/office/drawing/2014/main" id="{5767C55D-4A2C-4256-B469-6D9763474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680" y="2190431"/>
            <a:ext cx="5485714" cy="3657143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FB221D1C-27FF-48E8-AD95-70F439BD56AB}"/>
              </a:ext>
            </a:extLst>
          </p:cNvPr>
          <p:cNvSpPr/>
          <p:nvPr/>
        </p:nvSpPr>
        <p:spPr>
          <a:xfrm>
            <a:off x="7780031" y="2743201"/>
            <a:ext cx="2501889" cy="254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157A52D-E335-4129-B644-BDFBFE34AC34}"/>
              </a:ext>
            </a:extLst>
          </p:cNvPr>
          <p:cNvSpPr txBox="1"/>
          <p:nvPr/>
        </p:nvSpPr>
        <p:spPr>
          <a:xfrm rot="20286796">
            <a:off x="4887596" y="2295549"/>
            <a:ext cx="42877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Geometrically, not the manifold, </a:t>
            </a:r>
          </a:p>
          <a:p>
            <a:pPr algn="ctr"/>
            <a:r>
              <a:rPr lang="en-US" sz="2400" dirty="0"/>
              <a:t>only topologically</a:t>
            </a:r>
          </a:p>
        </p:txBody>
      </p:sp>
    </p:spTree>
    <p:extLst>
      <p:ext uri="{BB962C8B-B14F-4D97-AF65-F5344CB8AC3E}">
        <p14:creationId xmlns:p14="http://schemas.microsoft.com/office/powerpoint/2010/main" val="36237749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to find the manifold?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4038E176-ABA2-4672-B8C2-DEBBF1331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70" y="2633823"/>
            <a:ext cx="2419350" cy="2247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77BE6467-DBD8-4424-8B9C-C31EF8E51705}"/>
                  </a:ext>
                </a:extLst>
              </p:cNvPr>
              <p:cNvSpPr txBox="1"/>
              <p:nvPr/>
            </p:nvSpPr>
            <p:spPr>
              <a:xfrm>
                <a:off x="2165876" y="3334502"/>
                <a:ext cx="8825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pt-B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77BE6467-DBD8-4424-8B9C-C31EF8E51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876" y="3334502"/>
                <a:ext cx="88254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Imagem 17">
            <a:extLst>
              <a:ext uri="{FF2B5EF4-FFF2-40B4-BE49-F238E27FC236}">
                <a16:creationId xmlns:a16="http://schemas.microsoft.com/office/drawing/2014/main" id="{92C88A58-6080-4CD9-8F92-E9B44586A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4469" y="2598934"/>
            <a:ext cx="225742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8924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to find the manifold?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92C88A58-6080-4CD9-8F92-E9B44586A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469" y="2598934"/>
            <a:ext cx="2257425" cy="22098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D123FB8-18B7-4178-A200-083E70BE5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41" y="2541736"/>
            <a:ext cx="3886200" cy="32289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3FF28B19-FE95-4696-8CE6-A36C16CB7104}"/>
                  </a:ext>
                </a:extLst>
              </p:cNvPr>
              <p:cNvSpPr txBox="1"/>
              <p:nvPr/>
            </p:nvSpPr>
            <p:spPr>
              <a:xfrm>
                <a:off x="2887236" y="3429000"/>
                <a:ext cx="8772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pt-B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3FF28B19-FE95-4696-8CE6-A36C16CB7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236" y="3429000"/>
                <a:ext cx="87722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73700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to find the manifold?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92C88A58-6080-4CD9-8F92-E9B44586A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469" y="2598934"/>
            <a:ext cx="2257425" cy="22098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D123FB8-18B7-4178-A200-083E70BE5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41" y="2541736"/>
            <a:ext cx="3886200" cy="3228975"/>
          </a:xfrm>
          <a:prstGeom prst="rect">
            <a:avLst/>
          </a:prstGeom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BDC11A76-7B18-4A26-AEA0-F1C9792FA0ED}"/>
              </a:ext>
            </a:extLst>
          </p:cNvPr>
          <p:cNvCxnSpPr>
            <a:cxnSpLocks/>
          </p:cNvCxnSpPr>
          <p:nvPr/>
        </p:nvCxnSpPr>
        <p:spPr>
          <a:xfrm flipV="1">
            <a:off x="8609744" y="3037840"/>
            <a:ext cx="753437" cy="13184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76131754-0515-4BE3-B854-A4A628D2CCB6}"/>
              </a:ext>
            </a:extLst>
          </p:cNvPr>
          <p:cNvCxnSpPr>
            <a:cxnSpLocks/>
          </p:cNvCxnSpPr>
          <p:nvPr/>
        </p:nvCxnSpPr>
        <p:spPr>
          <a:xfrm flipH="1" flipV="1">
            <a:off x="8611186" y="4356244"/>
            <a:ext cx="1542462" cy="195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6283063B-8C55-4A09-A178-075B88DFA60C}"/>
              </a:ext>
            </a:extLst>
          </p:cNvPr>
          <p:cNvCxnSpPr>
            <a:cxnSpLocks/>
          </p:cNvCxnSpPr>
          <p:nvPr/>
        </p:nvCxnSpPr>
        <p:spPr>
          <a:xfrm flipH="1" flipV="1">
            <a:off x="9363181" y="3008951"/>
            <a:ext cx="790467" cy="1347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1F2A1E8A-D143-480E-8DAA-CC7C0CBF3555}"/>
                  </a:ext>
                </a:extLst>
              </p:cNvPr>
              <p:cNvSpPr txBox="1"/>
              <p:nvPr/>
            </p:nvSpPr>
            <p:spPr>
              <a:xfrm>
                <a:off x="2887236" y="3429000"/>
                <a:ext cx="8772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pt-B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1F2A1E8A-D143-480E-8DAA-CC7C0CBF3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236" y="3429000"/>
                <a:ext cx="87722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87616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to find the manifold?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92C88A58-6080-4CD9-8F92-E9B44586A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469" y="2598934"/>
            <a:ext cx="2257425" cy="2209800"/>
          </a:xfrm>
          <a:prstGeom prst="rect">
            <a:avLst/>
          </a:prstGeom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BDC11A76-7B18-4A26-AEA0-F1C9792FA0ED}"/>
              </a:ext>
            </a:extLst>
          </p:cNvPr>
          <p:cNvCxnSpPr>
            <a:cxnSpLocks/>
          </p:cNvCxnSpPr>
          <p:nvPr/>
        </p:nvCxnSpPr>
        <p:spPr>
          <a:xfrm flipV="1">
            <a:off x="8609744" y="3037840"/>
            <a:ext cx="753437" cy="13184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76131754-0515-4BE3-B854-A4A628D2CCB6}"/>
              </a:ext>
            </a:extLst>
          </p:cNvPr>
          <p:cNvCxnSpPr>
            <a:cxnSpLocks/>
          </p:cNvCxnSpPr>
          <p:nvPr/>
        </p:nvCxnSpPr>
        <p:spPr>
          <a:xfrm flipH="1" flipV="1">
            <a:off x="8611186" y="4356244"/>
            <a:ext cx="1542462" cy="195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6283063B-8C55-4A09-A178-075B88DFA60C}"/>
              </a:ext>
            </a:extLst>
          </p:cNvPr>
          <p:cNvCxnSpPr>
            <a:cxnSpLocks/>
          </p:cNvCxnSpPr>
          <p:nvPr/>
        </p:nvCxnSpPr>
        <p:spPr>
          <a:xfrm flipH="1" flipV="1">
            <a:off x="9363181" y="3008951"/>
            <a:ext cx="790467" cy="1347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6EF521C7-9C64-4E38-9EBD-2C671B28C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" y="2241552"/>
            <a:ext cx="4057650" cy="3724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ADA7DF32-0429-4ADB-8905-266DA9A30406}"/>
                  </a:ext>
                </a:extLst>
              </p:cNvPr>
              <p:cNvSpPr txBox="1"/>
              <p:nvPr/>
            </p:nvSpPr>
            <p:spPr>
              <a:xfrm>
                <a:off x="2887236" y="3429000"/>
                <a:ext cx="8825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pt-B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ADA7DF32-0429-4ADB-8905-266DA9A30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236" y="3429000"/>
                <a:ext cx="8825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24272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to find the manifold?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92C88A58-6080-4CD9-8F92-E9B44586A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469" y="2598934"/>
            <a:ext cx="2257425" cy="2209800"/>
          </a:xfrm>
          <a:prstGeom prst="rect">
            <a:avLst/>
          </a:prstGeom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BDC11A76-7B18-4A26-AEA0-F1C9792FA0ED}"/>
              </a:ext>
            </a:extLst>
          </p:cNvPr>
          <p:cNvCxnSpPr>
            <a:cxnSpLocks/>
          </p:cNvCxnSpPr>
          <p:nvPr/>
        </p:nvCxnSpPr>
        <p:spPr>
          <a:xfrm flipV="1">
            <a:off x="8609744" y="3037840"/>
            <a:ext cx="753437" cy="13184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76131754-0515-4BE3-B854-A4A628D2CCB6}"/>
              </a:ext>
            </a:extLst>
          </p:cNvPr>
          <p:cNvCxnSpPr>
            <a:cxnSpLocks/>
          </p:cNvCxnSpPr>
          <p:nvPr/>
        </p:nvCxnSpPr>
        <p:spPr>
          <a:xfrm flipH="1" flipV="1">
            <a:off x="8611186" y="4356244"/>
            <a:ext cx="1542462" cy="195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6283063B-8C55-4A09-A178-075B88DFA60C}"/>
              </a:ext>
            </a:extLst>
          </p:cNvPr>
          <p:cNvCxnSpPr>
            <a:cxnSpLocks/>
          </p:cNvCxnSpPr>
          <p:nvPr/>
        </p:nvCxnSpPr>
        <p:spPr>
          <a:xfrm flipH="1" flipV="1">
            <a:off x="9363181" y="3008951"/>
            <a:ext cx="790467" cy="1347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6EF521C7-9C64-4E38-9EBD-2C671B28C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" y="2241552"/>
            <a:ext cx="4057650" cy="3724275"/>
          </a:xfrm>
          <a:prstGeom prst="rect">
            <a:avLst/>
          </a:prstGeom>
        </p:spPr>
      </p:pic>
      <p:sp>
        <p:nvSpPr>
          <p:cNvPr id="7" name="Triângulo isósceles 6">
            <a:extLst>
              <a:ext uri="{FF2B5EF4-FFF2-40B4-BE49-F238E27FC236}">
                <a16:creationId xmlns:a16="http://schemas.microsoft.com/office/drawing/2014/main" id="{7BE6D0A8-0A46-43F9-8809-0B9D7B61118C}"/>
              </a:ext>
            </a:extLst>
          </p:cNvPr>
          <p:cNvSpPr/>
          <p:nvPr/>
        </p:nvSpPr>
        <p:spPr>
          <a:xfrm>
            <a:off x="8609744" y="3018717"/>
            <a:ext cx="1542462" cy="134729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FBE9CB4D-FD0B-48E5-BDC5-9BE6FFE1F3AF}"/>
                  </a:ext>
                </a:extLst>
              </p:cNvPr>
              <p:cNvSpPr txBox="1"/>
              <p:nvPr/>
            </p:nvSpPr>
            <p:spPr>
              <a:xfrm>
                <a:off x="2887236" y="3429000"/>
                <a:ext cx="8825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pt-B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FBE9CB4D-FD0B-48E5-BDC5-9BE6FFE1F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236" y="3429000"/>
                <a:ext cx="8825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7330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to find the manifold?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EB05E3C9-DB0C-4B9D-8423-D45D2DC1F68B}"/>
                  </a:ext>
                </a:extLst>
              </p:cNvPr>
              <p:cNvSpPr txBox="1"/>
              <p:nvPr/>
            </p:nvSpPr>
            <p:spPr>
              <a:xfrm>
                <a:off x="1371598" y="2225039"/>
                <a:ext cx="61874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dirty="0"/>
                  <a:t>So                              lived 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EB05E3C9-DB0C-4B9D-8423-D45D2DC1F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598" y="2225039"/>
                <a:ext cx="6187441" cy="369332"/>
              </a:xfrm>
              <a:prstGeom prst="rect">
                <a:avLst/>
              </a:prstGeom>
              <a:blipFill>
                <a:blip r:embed="rId2"/>
                <a:stretch>
                  <a:fillRect l="-59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Imagem 18">
            <a:extLst>
              <a:ext uri="{FF2B5EF4-FFF2-40B4-BE49-F238E27FC236}">
                <a16:creationId xmlns:a16="http://schemas.microsoft.com/office/drawing/2014/main" id="{DE9E449D-A74B-4A1A-BF0C-7AB50E7E5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751" y="1885279"/>
            <a:ext cx="1128713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5613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to find the manifold?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EB05E3C9-DB0C-4B9D-8423-D45D2DC1F68B}"/>
                  </a:ext>
                </a:extLst>
              </p:cNvPr>
              <p:cNvSpPr txBox="1"/>
              <p:nvPr/>
            </p:nvSpPr>
            <p:spPr>
              <a:xfrm>
                <a:off x="1371598" y="2225039"/>
                <a:ext cx="61874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dirty="0"/>
                  <a:t>So                              lived 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EB05E3C9-DB0C-4B9D-8423-D45D2DC1F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598" y="2225039"/>
                <a:ext cx="6187441" cy="369332"/>
              </a:xfrm>
              <a:prstGeom prst="rect">
                <a:avLst/>
              </a:prstGeom>
              <a:blipFill>
                <a:blip r:embed="rId2"/>
                <a:stretch>
                  <a:fillRect l="-59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Imagem 18">
            <a:extLst>
              <a:ext uri="{FF2B5EF4-FFF2-40B4-BE49-F238E27FC236}">
                <a16:creationId xmlns:a16="http://schemas.microsoft.com/office/drawing/2014/main" id="{DE9E449D-A74B-4A1A-BF0C-7AB50E7E5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751" y="1885279"/>
            <a:ext cx="1128713" cy="1104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6E65B740-B595-4263-B755-A01521544C46}"/>
                  </a:ext>
                </a:extLst>
              </p:cNvPr>
              <p:cNvSpPr txBox="1"/>
              <p:nvPr/>
            </p:nvSpPr>
            <p:spPr>
              <a:xfrm>
                <a:off x="1280158" y="3145273"/>
                <a:ext cx="61874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dirty="0"/>
                  <a:t>So                              lived 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6E65B740-B595-4263-B755-A01521544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158" y="3145273"/>
                <a:ext cx="6187441" cy="369332"/>
              </a:xfrm>
              <a:prstGeom prst="rect">
                <a:avLst/>
              </a:prstGeom>
              <a:blipFill>
                <a:blip r:embed="rId4"/>
                <a:stretch>
                  <a:fillRect l="-591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Imagem 28">
            <a:extLst>
              <a:ext uri="{FF2B5EF4-FFF2-40B4-BE49-F238E27FC236}">
                <a16:creationId xmlns:a16="http://schemas.microsoft.com/office/drawing/2014/main" id="{BB03E904-2A30-4C1D-8DBB-D89F9AA99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42" y="2990179"/>
            <a:ext cx="1226382" cy="110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705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to find the manifold?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EB05E3C9-DB0C-4B9D-8423-D45D2DC1F68B}"/>
                  </a:ext>
                </a:extLst>
              </p:cNvPr>
              <p:cNvSpPr txBox="1"/>
              <p:nvPr/>
            </p:nvSpPr>
            <p:spPr>
              <a:xfrm>
                <a:off x="1371598" y="2225039"/>
                <a:ext cx="61874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dirty="0"/>
                  <a:t>So                              lived 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EB05E3C9-DB0C-4B9D-8423-D45D2DC1F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598" y="2225039"/>
                <a:ext cx="6187441" cy="369332"/>
              </a:xfrm>
              <a:prstGeom prst="rect">
                <a:avLst/>
              </a:prstGeom>
              <a:blipFill>
                <a:blip r:embed="rId2"/>
                <a:stretch>
                  <a:fillRect l="-59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Imagem 18">
            <a:extLst>
              <a:ext uri="{FF2B5EF4-FFF2-40B4-BE49-F238E27FC236}">
                <a16:creationId xmlns:a16="http://schemas.microsoft.com/office/drawing/2014/main" id="{DE9E449D-A74B-4A1A-BF0C-7AB50E7E5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751" y="1885279"/>
            <a:ext cx="1128713" cy="1104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6E65B740-B595-4263-B755-A01521544C46}"/>
                  </a:ext>
                </a:extLst>
              </p:cNvPr>
              <p:cNvSpPr txBox="1"/>
              <p:nvPr/>
            </p:nvSpPr>
            <p:spPr>
              <a:xfrm>
                <a:off x="1280158" y="3145273"/>
                <a:ext cx="61874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dirty="0"/>
                  <a:t>So                              lived 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6E65B740-B595-4263-B755-A01521544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158" y="3145273"/>
                <a:ext cx="6187441" cy="369332"/>
              </a:xfrm>
              <a:prstGeom prst="rect">
                <a:avLst/>
              </a:prstGeom>
              <a:blipFill>
                <a:blip r:embed="rId4"/>
                <a:stretch>
                  <a:fillRect l="-591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Imagem 28">
            <a:extLst>
              <a:ext uri="{FF2B5EF4-FFF2-40B4-BE49-F238E27FC236}">
                <a16:creationId xmlns:a16="http://schemas.microsoft.com/office/drawing/2014/main" id="{BB03E904-2A30-4C1D-8DBB-D89F9AA99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42" y="2990179"/>
            <a:ext cx="1226382" cy="1104901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BD1B2B78-29DA-4337-9E0D-94B0557E1DAD}"/>
              </a:ext>
            </a:extLst>
          </p:cNvPr>
          <p:cNvCxnSpPr/>
          <p:nvPr/>
        </p:nvCxnSpPr>
        <p:spPr>
          <a:xfrm flipV="1">
            <a:off x="5181600" y="2225039"/>
            <a:ext cx="2285999" cy="193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89A417D5-B27E-47CC-9DB9-1C5719F4AF3C}"/>
              </a:ext>
            </a:extLst>
          </p:cNvPr>
          <p:cNvSpPr txBox="1"/>
          <p:nvPr/>
        </p:nvSpPr>
        <p:spPr>
          <a:xfrm>
            <a:off x="7680366" y="2002020"/>
            <a:ext cx="3482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important as dies very early on</a:t>
            </a:r>
          </a:p>
        </p:txBody>
      </p:sp>
    </p:spTree>
    <p:extLst>
      <p:ext uri="{BB962C8B-B14F-4D97-AF65-F5344CB8AC3E}">
        <p14:creationId xmlns:p14="http://schemas.microsoft.com/office/powerpoint/2010/main" val="35445536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to find the manifold?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EB05E3C9-DB0C-4B9D-8423-D45D2DC1F68B}"/>
                  </a:ext>
                </a:extLst>
              </p:cNvPr>
              <p:cNvSpPr txBox="1"/>
              <p:nvPr/>
            </p:nvSpPr>
            <p:spPr>
              <a:xfrm>
                <a:off x="1371598" y="2225039"/>
                <a:ext cx="61874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dirty="0"/>
                  <a:t>So                              lived 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EB05E3C9-DB0C-4B9D-8423-D45D2DC1F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598" y="2225039"/>
                <a:ext cx="6187441" cy="369332"/>
              </a:xfrm>
              <a:prstGeom prst="rect">
                <a:avLst/>
              </a:prstGeom>
              <a:blipFill>
                <a:blip r:embed="rId2"/>
                <a:stretch>
                  <a:fillRect l="-59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Imagem 18">
            <a:extLst>
              <a:ext uri="{FF2B5EF4-FFF2-40B4-BE49-F238E27FC236}">
                <a16:creationId xmlns:a16="http://schemas.microsoft.com/office/drawing/2014/main" id="{DE9E449D-A74B-4A1A-BF0C-7AB50E7E5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751" y="1885279"/>
            <a:ext cx="1128713" cy="1104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6E65B740-B595-4263-B755-A01521544C46}"/>
                  </a:ext>
                </a:extLst>
              </p:cNvPr>
              <p:cNvSpPr txBox="1"/>
              <p:nvPr/>
            </p:nvSpPr>
            <p:spPr>
              <a:xfrm>
                <a:off x="1280158" y="3145273"/>
                <a:ext cx="61874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dirty="0"/>
                  <a:t>So                              lived 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6E65B740-B595-4263-B755-A01521544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158" y="3145273"/>
                <a:ext cx="6187441" cy="369332"/>
              </a:xfrm>
              <a:prstGeom prst="rect">
                <a:avLst/>
              </a:prstGeom>
              <a:blipFill>
                <a:blip r:embed="rId4"/>
                <a:stretch>
                  <a:fillRect l="-591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Imagem 28">
            <a:extLst>
              <a:ext uri="{FF2B5EF4-FFF2-40B4-BE49-F238E27FC236}">
                <a16:creationId xmlns:a16="http://schemas.microsoft.com/office/drawing/2014/main" id="{BB03E904-2A30-4C1D-8DBB-D89F9AA99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42" y="2990179"/>
            <a:ext cx="1226382" cy="1104901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BD1B2B78-29DA-4337-9E0D-94B0557E1DAD}"/>
              </a:ext>
            </a:extLst>
          </p:cNvPr>
          <p:cNvCxnSpPr/>
          <p:nvPr/>
        </p:nvCxnSpPr>
        <p:spPr>
          <a:xfrm flipV="1">
            <a:off x="5181600" y="2225039"/>
            <a:ext cx="2285999" cy="193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89A417D5-B27E-47CC-9DB9-1C5719F4AF3C}"/>
              </a:ext>
            </a:extLst>
          </p:cNvPr>
          <p:cNvSpPr txBox="1"/>
          <p:nvPr/>
        </p:nvSpPr>
        <p:spPr>
          <a:xfrm>
            <a:off x="7680366" y="2002020"/>
            <a:ext cx="366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important as it dies very early on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179B22B7-359D-4AA6-8142-D31438646579}"/>
              </a:ext>
            </a:extLst>
          </p:cNvPr>
          <p:cNvCxnSpPr/>
          <p:nvPr/>
        </p:nvCxnSpPr>
        <p:spPr>
          <a:xfrm>
            <a:off x="5273040" y="3429000"/>
            <a:ext cx="24371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BAFCFF4-A5A1-4493-BFD3-AD461ADFCFD4}"/>
              </a:ext>
            </a:extLst>
          </p:cNvPr>
          <p:cNvSpPr txBox="1"/>
          <p:nvPr/>
        </p:nvSpPr>
        <p:spPr>
          <a:xfrm>
            <a:off x="7875921" y="3244334"/>
            <a:ext cx="2901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Important because it persists</a:t>
            </a:r>
          </a:p>
        </p:txBody>
      </p:sp>
    </p:spTree>
    <p:extLst>
      <p:ext uri="{BB962C8B-B14F-4D97-AF65-F5344CB8AC3E}">
        <p14:creationId xmlns:p14="http://schemas.microsoft.com/office/powerpoint/2010/main" val="4325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What are manifolds?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4B20AE0F-874E-4B66-A682-F69FAD363AC9}"/>
              </a:ext>
            </a:extLst>
          </p:cNvPr>
          <p:cNvSpPr/>
          <p:nvPr/>
        </p:nvSpPr>
        <p:spPr>
          <a:xfrm>
            <a:off x="5843441" y="4096336"/>
            <a:ext cx="252559" cy="2864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7601D235-41C0-4062-92DF-15A5BBA6EE66}"/>
                  </a:ext>
                </a:extLst>
              </p:cNvPr>
              <p:cNvSpPr txBox="1"/>
              <p:nvPr/>
            </p:nvSpPr>
            <p:spPr>
              <a:xfrm>
                <a:off x="809296" y="2011802"/>
                <a:ext cx="80988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Manifolds are “figures” that look like some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pt-B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ℝ</m:t>
                        </m:r>
                      </m:e>
                      <m:sup>
                        <m:r>
                          <a:rPr kumimoji="0" lang="pt-B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in small patches </a:t>
                </a:r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7601D235-41C0-4062-92DF-15A5BBA6E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96" y="2011802"/>
                <a:ext cx="8098884" cy="461665"/>
              </a:xfrm>
              <a:prstGeom prst="rect">
                <a:avLst/>
              </a:prstGeom>
              <a:blipFill>
                <a:blip r:embed="rId2"/>
                <a:stretch>
                  <a:fillRect l="-1205" t="-10526" r="-2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o 3D 5" descr="Terra">
                <a:extLst>
                  <a:ext uri="{FF2B5EF4-FFF2-40B4-BE49-F238E27FC236}">
                    <a16:creationId xmlns:a16="http://schemas.microsoft.com/office/drawing/2014/main" id="{4D061463-7D46-4C44-AAAC-D5E6C0DD05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99992855"/>
                  </p:ext>
                </p:extLst>
              </p:nvPr>
            </p:nvGraphicFramePr>
            <p:xfrm>
              <a:off x="3817629" y="2513642"/>
              <a:ext cx="4304182" cy="430418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304182" cy="4304183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6773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o 3D 5" descr="Terra">
                <a:extLst>
                  <a:ext uri="{FF2B5EF4-FFF2-40B4-BE49-F238E27FC236}">
                    <a16:creationId xmlns:a16="http://schemas.microsoft.com/office/drawing/2014/main" id="{4D061463-7D46-4C44-AAAC-D5E6C0DD05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17629" y="2513642"/>
                <a:ext cx="4304182" cy="430418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06191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to find the manifold?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EB05E3C9-DB0C-4B9D-8423-D45D2DC1F68B}"/>
                  </a:ext>
                </a:extLst>
              </p:cNvPr>
              <p:cNvSpPr txBox="1"/>
              <p:nvPr/>
            </p:nvSpPr>
            <p:spPr>
              <a:xfrm>
                <a:off x="1371598" y="2225039"/>
                <a:ext cx="61874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dirty="0"/>
                  <a:t>So                              lived 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EB05E3C9-DB0C-4B9D-8423-D45D2DC1F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598" y="2225039"/>
                <a:ext cx="6187441" cy="369332"/>
              </a:xfrm>
              <a:prstGeom prst="rect">
                <a:avLst/>
              </a:prstGeom>
              <a:blipFill>
                <a:blip r:embed="rId2"/>
                <a:stretch>
                  <a:fillRect l="-59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Imagem 18">
            <a:extLst>
              <a:ext uri="{FF2B5EF4-FFF2-40B4-BE49-F238E27FC236}">
                <a16:creationId xmlns:a16="http://schemas.microsoft.com/office/drawing/2014/main" id="{DE9E449D-A74B-4A1A-BF0C-7AB50E7E5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751" y="1885279"/>
            <a:ext cx="1128713" cy="1104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6E65B740-B595-4263-B755-A01521544C46}"/>
                  </a:ext>
                </a:extLst>
              </p:cNvPr>
              <p:cNvSpPr txBox="1"/>
              <p:nvPr/>
            </p:nvSpPr>
            <p:spPr>
              <a:xfrm>
                <a:off x="1280158" y="3145273"/>
                <a:ext cx="61874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dirty="0"/>
                  <a:t>So                              lived 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6E65B740-B595-4263-B755-A01521544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158" y="3145273"/>
                <a:ext cx="6187441" cy="369332"/>
              </a:xfrm>
              <a:prstGeom prst="rect">
                <a:avLst/>
              </a:prstGeom>
              <a:blipFill>
                <a:blip r:embed="rId4"/>
                <a:stretch>
                  <a:fillRect l="-591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Imagem 28">
            <a:extLst>
              <a:ext uri="{FF2B5EF4-FFF2-40B4-BE49-F238E27FC236}">
                <a16:creationId xmlns:a16="http://schemas.microsoft.com/office/drawing/2014/main" id="{BB03E904-2A30-4C1D-8DBB-D89F9AA99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42" y="2990179"/>
            <a:ext cx="1226382" cy="1104901"/>
          </a:xfrm>
          <a:prstGeom prst="rect">
            <a:avLst/>
          </a:prstGeom>
        </p:spPr>
      </p:pic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FC9659B8-EFBB-49B3-A3BA-CADEB8F3AF06}"/>
              </a:ext>
            </a:extLst>
          </p:cNvPr>
          <p:cNvCxnSpPr/>
          <p:nvPr/>
        </p:nvCxnSpPr>
        <p:spPr>
          <a:xfrm flipV="1">
            <a:off x="6776720" y="2225039"/>
            <a:ext cx="0" cy="2875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A659FA01-8004-4B81-B4FD-5DCC47E47B6C}"/>
              </a:ext>
            </a:extLst>
          </p:cNvPr>
          <p:cNvCxnSpPr/>
          <p:nvPr/>
        </p:nvCxnSpPr>
        <p:spPr>
          <a:xfrm>
            <a:off x="6776720" y="5120640"/>
            <a:ext cx="4023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D85A78AF-80FA-42A2-96EA-20D81BEE7447}"/>
                  </a:ext>
                </a:extLst>
              </p:cNvPr>
              <p:cNvSpPr txBox="1"/>
              <p:nvPr/>
            </p:nvSpPr>
            <p:spPr>
              <a:xfrm>
                <a:off x="7103100" y="5175011"/>
                <a:ext cx="4328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D85A78AF-80FA-42A2-96EA-20D81BEE74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100" y="5175011"/>
                <a:ext cx="43287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9BDA0782-2C0A-4C47-8E44-2CC6156F216D}"/>
                  </a:ext>
                </a:extLst>
              </p:cNvPr>
              <p:cNvSpPr txBox="1"/>
              <p:nvPr/>
            </p:nvSpPr>
            <p:spPr>
              <a:xfrm>
                <a:off x="8004098" y="5175011"/>
                <a:ext cx="4275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9BDA0782-2C0A-4C47-8E44-2CC6156F2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4098" y="5175011"/>
                <a:ext cx="42755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B7060B1B-488D-44FA-BF73-81FC1724A6E1}"/>
                  </a:ext>
                </a:extLst>
              </p:cNvPr>
              <p:cNvSpPr txBox="1"/>
              <p:nvPr/>
            </p:nvSpPr>
            <p:spPr>
              <a:xfrm>
                <a:off x="10059414" y="5193525"/>
                <a:ext cx="432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B7060B1B-488D-44FA-BF73-81FC1724A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9414" y="5193525"/>
                <a:ext cx="43287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tângulo 23">
            <a:extLst>
              <a:ext uri="{FF2B5EF4-FFF2-40B4-BE49-F238E27FC236}">
                <a16:creationId xmlns:a16="http://schemas.microsoft.com/office/drawing/2014/main" id="{D52F4FC0-BB84-4B49-B54A-EF3EAD29267A}"/>
              </a:ext>
            </a:extLst>
          </p:cNvPr>
          <p:cNvSpPr/>
          <p:nvPr/>
        </p:nvSpPr>
        <p:spPr>
          <a:xfrm>
            <a:off x="7317390" y="2437737"/>
            <a:ext cx="1094799" cy="21099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FA966359-9018-432A-A16C-947C40BA7C5B}"/>
              </a:ext>
            </a:extLst>
          </p:cNvPr>
          <p:cNvSpPr/>
          <p:nvPr/>
        </p:nvSpPr>
        <p:spPr>
          <a:xfrm>
            <a:off x="8237334" y="3568195"/>
            <a:ext cx="2038517" cy="21099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46EBB534-064E-4D1A-9E90-5B867DD5C160}"/>
              </a:ext>
            </a:extLst>
          </p:cNvPr>
          <p:cNvCxnSpPr/>
          <p:nvPr/>
        </p:nvCxnSpPr>
        <p:spPr>
          <a:xfrm>
            <a:off x="5425440" y="2437729"/>
            <a:ext cx="159512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323D8C22-CB16-42A4-8EAA-BC8801BCBB7F}"/>
              </a:ext>
            </a:extLst>
          </p:cNvPr>
          <p:cNvCxnSpPr>
            <a:cxnSpLocks/>
          </p:cNvCxnSpPr>
          <p:nvPr/>
        </p:nvCxnSpPr>
        <p:spPr>
          <a:xfrm>
            <a:off x="5298438" y="3428329"/>
            <a:ext cx="2816861" cy="17542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454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to find the manifold?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EB05E3C9-DB0C-4B9D-8423-D45D2DC1F68B}"/>
                  </a:ext>
                </a:extLst>
              </p:cNvPr>
              <p:cNvSpPr txBox="1"/>
              <p:nvPr/>
            </p:nvSpPr>
            <p:spPr>
              <a:xfrm>
                <a:off x="1371598" y="2225039"/>
                <a:ext cx="61874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dirty="0"/>
                  <a:t>So                              lived 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EB05E3C9-DB0C-4B9D-8423-D45D2DC1F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598" y="2225039"/>
                <a:ext cx="6187441" cy="369332"/>
              </a:xfrm>
              <a:prstGeom prst="rect">
                <a:avLst/>
              </a:prstGeom>
              <a:blipFill>
                <a:blip r:embed="rId2"/>
                <a:stretch>
                  <a:fillRect l="-59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Imagem 18">
            <a:extLst>
              <a:ext uri="{FF2B5EF4-FFF2-40B4-BE49-F238E27FC236}">
                <a16:creationId xmlns:a16="http://schemas.microsoft.com/office/drawing/2014/main" id="{DE9E449D-A74B-4A1A-BF0C-7AB50E7E5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751" y="1885279"/>
            <a:ext cx="1128713" cy="1104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6E65B740-B595-4263-B755-A01521544C46}"/>
                  </a:ext>
                </a:extLst>
              </p:cNvPr>
              <p:cNvSpPr txBox="1"/>
              <p:nvPr/>
            </p:nvSpPr>
            <p:spPr>
              <a:xfrm>
                <a:off x="1280158" y="3145273"/>
                <a:ext cx="61874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dirty="0"/>
                  <a:t>So                              lived 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6E65B740-B595-4263-B755-A01521544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158" y="3145273"/>
                <a:ext cx="6187441" cy="369332"/>
              </a:xfrm>
              <a:prstGeom prst="rect">
                <a:avLst/>
              </a:prstGeom>
              <a:blipFill>
                <a:blip r:embed="rId4"/>
                <a:stretch>
                  <a:fillRect l="-591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Imagem 28">
            <a:extLst>
              <a:ext uri="{FF2B5EF4-FFF2-40B4-BE49-F238E27FC236}">
                <a16:creationId xmlns:a16="http://schemas.microsoft.com/office/drawing/2014/main" id="{BB03E904-2A30-4C1D-8DBB-D89F9AA99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42" y="2990179"/>
            <a:ext cx="1226382" cy="1104901"/>
          </a:xfrm>
          <a:prstGeom prst="rect">
            <a:avLst/>
          </a:prstGeom>
        </p:spPr>
      </p:pic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FC9659B8-EFBB-49B3-A3BA-CADEB8F3AF06}"/>
              </a:ext>
            </a:extLst>
          </p:cNvPr>
          <p:cNvCxnSpPr/>
          <p:nvPr/>
        </p:nvCxnSpPr>
        <p:spPr>
          <a:xfrm flipV="1">
            <a:off x="6776720" y="2225039"/>
            <a:ext cx="0" cy="2875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A659FA01-8004-4B81-B4FD-5DCC47E47B6C}"/>
              </a:ext>
            </a:extLst>
          </p:cNvPr>
          <p:cNvCxnSpPr/>
          <p:nvPr/>
        </p:nvCxnSpPr>
        <p:spPr>
          <a:xfrm>
            <a:off x="6776720" y="5120640"/>
            <a:ext cx="4023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D85A78AF-80FA-42A2-96EA-20D81BEE7447}"/>
                  </a:ext>
                </a:extLst>
              </p:cNvPr>
              <p:cNvSpPr txBox="1"/>
              <p:nvPr/>
            </p:nvSpPr>
            <p:spPr>
              <a:xfrm>
                <a:off x="9856454" y="4667868"/>
                <a:ext cx="7961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𝐵𝑖𝑟𝑡h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D85A78AF-80FA-42A2-96EA-20D81BEE74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454" y="4667868"/>
                <a:ext cx="79618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D99529DF-AF99-41E2-8634-53D18A0532A5}"/>
                  </a:ext>
                </a:extLst>
              </p:cNvPr>
              <p:cNvSpPr txBox="1"/>
              <p:nvPr/>
            </p:nvSpPr>
            <p:spPr>
              <a:xfrm>
                <a:off x="5414229" y="3478670"/>
                <a:ext cx="8635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𝐷𝑒𝑎𝑡h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D99529DF-AF99-41E2-8634-53D18A053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229" y="3478670"/>
                <a:ext cx="86350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8103B82A-6B9C-4B24-BCA6-7D402C0367BB}"/>
              </a:ext>
            </a:extLst>
          </p:cNvPr>
          <p:cNvCxnSpPr/>
          <p:nvPr/>
        </p:nvCxnSpPr>
        <p:spPr>
          <a:xfrm flipV="1">
            <a:off x="6776720" y="2824480"/>
            <a:ext cx="3376928" cy="2286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2461549C-3945-427F-B231-6DA50E46F874}"/>
                  </a:ext>
                </a:extLst>
              </p:cNvPr>
              <p:cNvSpPr txBox="1"/>
              <p:nvPr/>
            </p:nvSpPr>
            <p:spPr>
              <a:xfrm>
                <a:off x="7103159" y="5130801"/>
                <a:ext cx="4328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2461549C-3945-427F-B231-6DA50E46F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159" y="5130801"/>
                <a:ext cx="43287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9372D101-71E5-4B26-9A85-D9ACFA812602}"/>
                  </a:ext>
                </a:extLst>
              </p:cNvPr>
              <p:cNvSpPr txBox="1"/>
              <p:nvPr/>
            </p:nvSpPr>
            <p:spPr>
              <a:xfrm>
                <a:off x="8037521" y="5155923"/>
                <a:ext cx="4275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9372D101-71E5-4B26-9A85-D9ACFA812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521" y="5155923"/>
                <a:ext cx="42755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AEC5AF7F-F559-42A3-A21F-B27CC9F7D88B}"/>
                  </a:ext>
                </a:extLst>
              </p:cNvPr>
              <p:cNvSpPr txBox="1"/>
              <p:nvPr/>
            </p:nvSpPr>
            <p:spPr>
              <a:xfrm>
                <a:off x="9821669" y="5193525"/>
                <a:ext cx="432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AEC5AF7F-F559-42A3-A21F-B27CC9F7D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1669" y="5193525"/>
                <a:ext cx="43287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135DEE86-D8E8-455D-8C91-0A267D2635A5}"/>
                  </a:ext>
                </a:extLst>
              </p:cNvPr>
              <p:cNvSpPr txBox="1"/>
              <p:nvPr/>
            </p:nvSpPr>
            <p:spPr>
              <a:xfrm>
                <a:off x="6284286" y="4342066"/>
                <a:ext cx="4328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135DEE86-D8E8-455D-8C91-0A267D263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286" y="4342066"/>
                <a:ext cx="43287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90517F3C-CEE6-4AB4-8820-9F1C64FC7FCE}"/>
                  </a:ext>
                </a:extLst>
              </p:cNvPr>
              <p:cNvSpPr txBox="1"/>
              <p:nvPr/>
            </p:nvSpPr>
            <p:spPr>
              <a:xfrm>
                <a:off x="6271361" y="3880401"/>
                <a:ext cx="4275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90517F3C-CEE6-4AB4-8820-9F1C64FC7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361" y="3880401"/>
                <a:ext cx="42755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76C793A0-EEE7-44A2-AFB4-904C050C6E30}"/>
                  </a:ext>
                </a:extLst>
              </p:cNvPr>
              <p:cNvSpPr txBox="1"/>
              <p:nvPr/>
            </p:nvSpPr>
            <p:spPr>
              <a:xfrm>
                <a:off x="6271361" y="2816576"/>
                <a:ext cx="432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76C793A0-EEE7-44A2-AFB4-904C050C6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361" y="2816576"/>
                <a:ext cx="4328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B48338D6-41A7-4C0A-850B-1C32659789D6}"/>
              </a:ext>
            </a:extLst>
          </p:cNvPr>
          <p:cNvCxnSpPr>
            <a:cxnSpLocks/>
          </p:cNvCxnSpPr>
          <p:nvPr/>
        </p:nvCxnSpPr>
        <p:spPr>
          <a:xfrm>
            <a:off x="6776720" y="2469875"/>
            <a:ext cx="3864920" cy="10160"/>
          </a:xfrm>
          <a:prstGeom prst="line">
            <a:avLst/>
          </a:prstGeom>
          <a:ln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297E57BB-AB8C-44FD-B513-C2076062D253}"/>
                  </a:ext>
                </a:extLst>
              </p:cNvPr>
              <p:cNvSpPr txBox="1"/>
              <p:nvPr/>
            </p:nvSpPr>
            <p:spPr>
              <a:xfrm>
                <a:off x="6335933" y="2269878"/>
                <a:ext cx="43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297E57BB-AB8C-44FD-B513-C2076062D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933" y="2269878"/>
                <a:ext cx="43313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87319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to find the manifold?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EB05E3C9-DB0C-4B9D-8423-D45D2DC1F68B}"/>
                  </a:ext>
                </a:extLst>
              </p:cNvPr>
              <p:cNvSpPr txBox="1"/>
              <p:nvPr/>
            </p:nvSpPr>
            <p:spPr>
              <a:xfrm>
                <a:off x="1371598" y="2225039"/>
                <a:ext cx="61874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dirty="0"/>
                  <a:t>So                              lived 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EB05E3C9-DB0C-4B9D-8423-D45D2DC1F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598" y="2225039"/>
                <a:ext cx="6187441" cy="369332"/>
              </a:xfrm>
              <a:prstGeom prst="rect">
                <a:avLst/>
              </a:prstGeom>
              <a:blipFill>
                <a:blip r:embed="rId2"/>
                <a:stretch>
                  <a:fillRect l="-59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Imagem 18">
            <a:extLst>
              <a:ext uri="{FF2B5EF4-FFF2-40B4-BE49-F238E27FC236}">
                <a16:creationId xmlns:a16="http://schemas.microsoft.com/office/drawing/2014/main" id="{DE9E449D-A74B-4A1A-BF0C-7AB50E7E5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751" y="1885279"/>
            <a:ext cx="1128713" cy="1104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6E65B740-B595-4263-B755-A01521544C46}"/>
                  </a:ext>
                </a:extLst>
              </p:cNvPr>
              <p:cNvSpPr txBox="1"/>
              <p:nvPr/>
            </p:nvSpPr>
            <p:spPr>
              <a:xfrm>
                <a:off x="1280158" y="3145273"/>
                <a:ext cx="61874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dirty="0"/>
                  <a:t>So                              lived 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6E65B740-B595-4263-B755-A01521544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158" y="3145273"/>
                <a:ext cx="6187441" cy="369332"/>
              </a:xfrm>
              <a:prstGeom prst="rect">
                <a:avLst/>
              </a:prstGeom>
              <a:blipFill>
                <a:blip r:embed="rId4"/>
                <a:stretch>
                  <a:fillRect l="-591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Imagem 28">
            <a:extLst>
              <a:ext uri="{FF2B5EF4-FFF2-40B4-BE49-F238E27FC236}">
                <a16:creationId xmlns:a16="http://schemas.microsoft.com/office/drawing/2014/main" id="{BB03E904-2A30-4C1D-8DBB-D89F9AA99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42" y="2990179"/>
            <a:ext cx="1226382" cy="1104901"/>
          </a:xfrm>
          <a:prstGeom prst="rect">
            <a:avLst/>
          </a:prstGeom>
        </p:spPr>
      </p:pic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FC9659B8-EFBB-49B3-A3BA-CADEB8F3AF06}"/>
              </a:ext>
            </a:extLst>
          </p:cNvPr>
          <p:cNvCxnSpPr/>
          <p:nvPr/>
        </p:nvCxnSpPr>
        <p:spPr>
          <a:xfrm flipV="1">
            <a:off x="6776720" y="2225039"/>
            <a:ext cx="0" cy="2875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A659FA01-8004-4B81-B4FD-5DCC47E47B6C}"/>
              </a:ext>
            </a:extLst>
          </p:cNvPr>
          <p:cNvCxnSpPr/>
          <p:nvPr/>
        </p:nvCxnSpPr>
        <p:spPr>
          <a:xfrm>
            <a:off x="6776720" y="5120640"/>
            <a:ext cx="4023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D85A78AF-80FA-42A2-96EA-20D81BEE7447}"/>
                  </a:ext>
                </a:extLst>
              </p:cNvPr>
              <p:cNvSpPr txBox="1"/>
              <p:nvPr/>
            </p:nvSpPr>
            <p:spPr>
              <a:xfrm>
                <a:off x="9856454" y="4667868"/>
                <a:ext cx="7961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𝐵𝑖𝑟𝑡h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D85A78AF-80FA-42A2-96EA-20D81BEE74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454" y="4667868"/>
                <a:ext cx="79618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D99529DF-AF99-41E2-8634-53D18A0532A5}"/>
                  </a:ext>
                </a:extLst>
              </p:cNvPr>
              <p:cNvSpPr txBox="1"/>
              <p:nvPr/>
            </p:nvSpPr>
            <p:spPr>
              <a:xfrm>
                <a:off x="5414229" y="3478670"/>
                <a:ext cx="8635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𝐷𝑒𝑎𝑡h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D99529DF-AF99-41E2-8634-53D18A053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229" y="3478670"/>
                <a:ext cx="86350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8103B82A-6B9C-4B24-BCA6-7D402C0367BB}"/>
              </a:ext>
            </a:extLst>
          </p:cNvPr>
          <p:cNvCxnSpPr/>
          <p:nvPr/>
        </p:nvCxnSpPr>
        <p:spPr>
          <a:xfrm flipV="1">
            <a:off x="6776720" y="2824480"/>
            <a:ext cx="3376928" cy="2286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2461549C-3945-427F-B231-6DA50E46F874}"/>
                  </a:ext>
                </a:extLst>
              </p:cNvPr>
              <p:cNvSpPr txBox="1"/>
              <p:nvPr/>
            </p:nvSpPr>
            <p:spPr>
              <a:xfrm>
                <a:off x="7103159" y="5130801"/>
                <a:ext cx="4328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2461549C-3945-427F-B231-6DA50E46F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159" y="5130801"/>
                <a:ext cx="43287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9372D101-71E5-4B26-9A85-D9ACFA812602}"/>
                  </a:ext>
                </a:extLst>
              </p:cNvPr>
              <p:cNvSpPr txBox="1"/>
              <p:nvPr/>
            </p:nvSpPr>
            <p:spPr>
              <a:xfrm>
                <a:off x="8037521" y="5155923"/>
                <a:ext cx="4275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9372D101-71E5-4B26-9A85-D9ACFA812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521" y="5155923"/>
                <a:ext cx="42755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AEC5AF7F-F559-42A3-A21F-B27CC9F7D88B}"/>
                  </a:ext>
                </a:extLst>
              </p:cNvPr>
              <p:cNvSpPr txBox="1"/>
              <p:nvPr/>
            </p:nvSpPr>
            <p:spPr>
              <a:xfrm>
                <a:off x="9821669" y="5193525"/>
                <a:ext cx="432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AEC5AF7F-F559-42A3-A21F-B27CC9F7D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1669" y="5193525"/>
                <a:ext cx="43287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135DEE86-D8E8-455D-8C91-0A267D2635A5}"/>
                  </a:ext>
                </a:extLst>
              </p:cNvPr>
              <p:cNvSpPr txBox="1"/>
              <p:nvPr/>
            </p:nvSpPr>
            <p:spPr>
              <a:xfrm>
                <a:off x="6284286" y="4342066"/>
                <a:ext cx="4328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135DEE86-D8E8-455D-8C91-0A267D263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286" y="4342066"/>
                <a:ext cx="43287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90517F3C-CEE6-4AB4-8820-9F1C64FC7FCE}"/>
                  </a:ext>
                </a:extLst>
              </p:cNvPr>
              <p:cNvSpPr txBox="1"/>
              <p:nvPr/>
            </p:nvSpPr>
            <p:spPr>
              <a:xfrm>
                <a:off x="6271361" y="3880401"/>
                <a:ext cx="4275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90517F3C-CEE6-4AB4-8820-9F1C64FC7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361" y="3880401"/>
                <a:ext cx="42755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76C793A0-EEE7-44A2-AFB4-904C050C6E30}"/>
                  </a:ext>
                </a:extLst>
              </p:cNvPr>
              <p:cNvSpPr txBox="1"/>
              <p:nvPr/>
            </p:nvSpPr>
            <p:spPr>
              <a:xfrm>
                <a:off x="6271361" y="2816576"/>
                <a:ext cx="432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76C793A0-EEE7-44A2-AFB4-904C050C6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361" y="2816576"/>
                <a:ext cx="4328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B48338D6-41A7-4C0A-850B-1C32659789D6}"/>
              </a:ext>
            </a:extLst>
          </p:cNvPr>
          <p:cNvCxnSpPr>
            <a:cxnSpLocks/>
          </p:cNvCxnSpPr>
          <p:nvPr/>
        </p:nvCxnSpPr>
        <p:spPr>
          <a:xfrm>
            <a:off x="6776720" y="2469875"/>
            <a:ext cx="3864920" cy="10160"/>
          </a:xfrm>
          <a:prstGeom prst="line">
            <a:avLst/>
          </a:prstGeom>
          <a:ln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297E57BB-AB8C-44FD-B513-C2076062D253}"/>
                  </a:ext>
                </a:extLst>
              </p:cNvPr>
              <p:cNvSpPr txBox="1"/>
              <p:nvPr/>
            </p:nvSpPr>
            <p:spPr>
              <a:xfrm>
                <a:off x="6335933" y="2269878"/>
                <a:ext cx="43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297E57BB-AB8C-44FD-B513-C2076062D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933" y="2269878"/>
                <a:ext cx="43313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lipse 3">
            <a:extLst>
              <a:ext uri="{FF2B5EF4-FFF2-40B4-BE49-F238E27FC236}">
                <a16:creationId xmlns:a16="http://schemas.microsoft.com/office/drawing/2014/main" id="{DEE3552B-3C04-42A7-89C4-40DE12948843}"/>
              </a:ext>
            </a:extLst>
          </p:cNvPr>
          <p:cNvSpPr/>
          <p:nvPr/>
        </p:nvSpPr>
        <p:spPr>
          <a:xfrm>
            <a:off x="7228173" y="4050192"/>
            <a:ext cx="91423" cy="1474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9545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to find the manifold?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EB05E3C9-DB0C-4B9D-8423-D45D2DC1F68B}"/>
                  </a:ext>
                </a:extLst>
              </p:cNvPr>
              <p:cNvSpPr txBox="1"/>
              <p:nvPr/>
            </p:nvSpPr>
            <p:spPr>
              <a:xfrm>
                <a:off x="1371598" y="2225039"/>
                <a:ext cx="61874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dirty="0"/>
                  <a:t>So                              lived 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EB05E3C9-DB0C-4B9D-8423-D45D2DC1F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598" y="2225039"/>
                <a:ext cx="6187441" cy="369332"/>
              </a:xfrm>
              <a:prstGeom prst="rect">
                <a:avLst/>
              </a:prstGeom>
              <a:blipFill>
                <a:blip r:embed="rId2"/>
                <a:stretch>
                  <a:fillRect l="-59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Imagem 18">
            <a:extLst>
              <a:ext uri="{FF2B5EF4-FFF2-40B4-BE49-F238E27FC236}">
                <a16:creationId xmlns:a16="http://schemas.microsoft.com/office/drawing/2014/main" id="{DE9E449D-A74B-4A1A-BF0C-7AB50E7E5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751" y="1885279"/>
            <a:ext cx="1128713" cy="1104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6E65B740-B595-4263-B755-A01521544C46}"/>
                  </a:ext>
                </a:extLst>
              </p:cNvPr>
              <p:cNvSpPr txBox="1"/>
              <p:nvPr/>
            </p:nvSpPr>
            <p:spPr>
              <a:xfrm>
                <a:off x="1280158" y="3145273"/>
                <a:ext cx="61874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dirty="0"/>
                  <a:t>So                              lived 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6E65B740-B595-4263-B755-A01521544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158" y="3145273"/>
                <a:ext cx="6187441" cy="369332"/>
              </a:xfrm>
              <a:prstGeom prst="rect">
                <a:avLst/>
              </a:prstGeom>
              <a:blipFill>
                <a:blip r:embed="rId4"/>
                <a:stretch>
                  <a:fillRect l="-591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Imagem 28">
            <a:extLst>
              <a:ext uri="{FF2B5EF4-FFF2-40B4-BE49-F238E27FC236}">
                <a16:creationId xmlns:a16="http://schemas.microsoft.com/office/drawing/2014/main" id="{BB03E904-2A30-4C1D-8DBB-D89F9AA99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42" y="2990179"/>
            <a:ext cx="1226382" cy="1104901"/>
          </a:xfrm>
          <a:prstGeom prst="rect">
            <a:avLst/>
          </a:prstGeom>
        </p:spPr>
      </p:pic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FC9659B8-EFBB-49B3-A3BA-CADEB8F3AF06}"/>
              </a:ext>
            </a:extLst>
          </p:cNvPr>
          <p:cNvCxnSpPr/>
          <p:nvPr/>
        </p:nvCxnSpPr>
        <p:spPr>
          <a:xfrm flipV="1">
            <a:off x="6776720" y="2225039"/>
            <a:ext cx="0" cy="2875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A659FA01-8004-4B81-B4FD-5DCC47E47B6C}"/>
              </a:ext>
            </a:extLst>
          </p:cNvPr>
          <p:cNvCxnSpPr/>
          <p:nvPr/>
        </p:nvCxnSpPr>
        <p:spPr>
          <a:xfrm>
            <a:off x="6776720" y="5120640"/>
            <a:ext cx="4023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D85A78AF-80FA-42A2-96EA-20D81BEE7447}"/>
                  </a:ext>
                </a:extLst>
              </p:cNvPr>
              <p:cNvSpPr txBox="1"/>
              <p:nvPr/>
            </p:nvSpPr>
            <p:spPr>
              <a:xfrm>
                <a:off x="9856454" y="4667868"/>
                <a:ext cx="7961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𝐵𝑖𝑟𝑡h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D85A78AF-80FA-42A2-96EA-20D81BEE74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454" y="4667868"/>
                <a:ext cx="79618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D99529DF-AF99-41E2-8634-53D18A0532A5}"/>
                  </a:ext>
                </a:extLst>
              </p:cNvPr>
              <p:cNvSpPr txBox="1"/>
              <p:nvPr/>
            </p:nvSpPr>
            <p:spPr>
              <a:xfrm>
                <a:off x="5414229" y="3478670"/>
                <a:ext cx="8635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𝐷𝑒𝑎𝑡h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D99529DF-AF99-41E2-8634-53D18A053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229" y="3478670"/>
                <a:ext cx="86350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8103B82A-6B9C-4B24-BCA6-7D402C0367BB}"/>
              </a:ext>
            </a:extLst>
          </p:cNvPr>
          <p:cNvCxnSpPr/>
          <p:nvPr/>
        </p:nvCxnSpPr>
        <p:spPr>
          <a:xfrm flipV="1">
            <a:off x="6776720" y="2824480"/>
            <a:ext cx="3376928" cy="2286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2461549C-3945-427F-B231-6DA50E46F874}"/>
                  </a:ext>
                </a:extLst>
              </p:cNvPr>
              <p:cNvSpPr txBox="1"/>
              <p:nvPr/>
            </p:nvSpPr>
            <p:spPr>
              <a:xfrm>
                <a:off x="7103159" y="5130801"/>
                <a:ext cx="4328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2461549C-3945-427F-B231-6DA50E46F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159" y="5130801"/>
                <a:ext cx="43287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9372D101-71E5-4B26-9A85-D9ACFA812602}"/>
                  </a:ext>
                </a:extLst>
              </p:cNvPr>
              <p:cNvSpPr txBox="1"/>
              <p:nvPr/>
            </p:nvSpPr>
            <p:spPr>
              <a:xfrm>
                <a:off x="8037521" y="5155923"/>
                <a:ext cx="4275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9372D101-71E5-4B26-9A85-D9ACFA812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521" y="5155923"/>
                <a:ext cx="42755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AEC5AF7F-F559-42A3-A21F-B27CC9F7D88B}"/>
                  </a:ext>
                </a:extLst>
              </p:cNvPr>
              <p:cNvSpPr txBox="1"/>
              <p:nvPr/>
            </p:nvSpPr>
            <p:spPr>
              <a:xfrm>
                <a:off x="9821669" y="5193525"/>
                <a:ext cx="432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AEC5AF7F-F559-42A3-A21F-B27CC9F7D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1669" y="5193525"/>
                <a:ext cx="43287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135DEE86-D8E8-455D-8C91-0A267D2635A5}"/>
                  </a:ext>
                </a:extLst>
              </p:cNvPr>
              <p:cNvSpPr txBox="1"/>
              <p:nvPr/>
            </p:nvSpPr>
            <p:spPr>
              <a:xfrm>
                <a:off x="6284286" y="4342066"/>
                <a:ext cx="4328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135DEE86-D8E8-455D-8C91-0A267D263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286" y="4342066"/>
                <a:ext cx="43287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90517F3C-CEE6-4AB4-8820-9F1C64FC7FCE}"/>
                  </a:ext>
                </a:extLst>
              </p:cNvPr>
              <p:cNvSpPr txBox="1"/>
              <p:nvPr/>
            </p:nvSpPr>
            <p:spPr>
              <a:xfrm>
                <a:off x="6271361" y="3880401"/>
                <a:ext cx="4275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90517F3C-CEE6-4AB4-8820-9F1C64FC7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361" y="3880401"/>
                <a:ext cx="42755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76C793A0-EEE7-44A2-AFB4-904C050C6E30}"/>
                  </a:ext>
                </a:extLst>
              </p:cNvPr>
              <p:cNvSpPr txBox="1"/>
              <p:nvPr/>
            </p:nvSpPr>
            <p:spPr>
              <a:xfrm>
                <a:off x="6271361" y="2816576"/>
                <a:ext cx="432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76C793A0-EEE7-44A2-AFB4-904C050C6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361" y="2816576"/>
                <a:ext cx="4328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B48338D6-41A7-4C0A-850B-1C32659789D6}"/>
              </a:ext>
            </a:extLst>
          </p:cNvPr>
          <p:cNvCxnSpPr>
            <a:cxnSpLocks/>
          </p:cNvCxnSpPr>
          <p:nvPr/>
        </p:nvCxnSpPr>
        <p:spPr>
          <a:xfrm>
            <a:off x="6776720" y="2469875"/>
            <a:ext cx="3864920" cy="10160"/>
          </a:xfrm>
          <a:prstGeom prst="line">
            <a:avLst/>
          </a:prstGeom>
          <a:ln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297E57BB-AB8C-44FD-B513-C2076062D253}"/>
                  </a:ext>
                </a:extLst>
              </p:cNvPr>
              <p:cNvSpPr txBox="1"/>
              <p:nvPr/>
            </p:nvSpPr>
            <p:spPr>
              <a:xfrm>
                <a:off x="6335933" y="2269878"/>
                <a:ext cx="43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297E57BB-AB8C-44FD-B513-C2076062D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933" y="2269878"/>
                <a:ext cx="43313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lipse 3">
            <a:extLst>
              <a:ext uri="{FF2B5EF4-FFF2-40B4-BE49-F238E27FC236}">
                <a16:creationId xmlns:a16="http://schemas.microsoft.com/office/drawing/2014/main" id="{DEE3552B-3C04-42A7-89C4-40DE12948843}"/>
              </a:ext>
            </a:extLst>
          </p:cNvPr>
          <p:cNvSpPr/>
          <p:nvPr/>
        </p:nvSpPr>
        <p:spPr>
          <a:xfrm>
            <a:off x="7228173" y="4050192"/>
            <a:ext cx="91423" cy="1474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AD78916-D933-4691-A9CA-9540353E7497}"/>
              </a:ext>
            </a:extLst>
          </p:cNvPr>
          <p:cNvSpPr/>
          <p:nvPr/>
        </p:nvSpPr>
        <p:spPr>
          <a:xfrm>
            <a:off x="8223208" y="3001242"/>
            <a:ext cx="91423" cy="147475"/>
          </a:xfrm>
          <a:prstGeom prst="ellipse">
            <a:avLst/>
          </a:prstGeom>
          <a:solidFill>
            <a:srgbClr val="0070C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9033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to find the manifold?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1C1CE04-F640-4EE7-9A64-8C2AEC17E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343" y="2514432"/>
            <a:ext cx="333375" cy="390525"/>
          </a:xfrm>
          <a:prstGeom prst="rect">
            <a:avLst/>
          </a:prstGeom>
        </p:spPr>
      </p:pic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BD9410F4-AA9D-4A49-8FAF-CC619075CD26}"/>
              </a:ext>
            </a:extLst>
          </p:cNvPr>
          <p:cNvCxnSpPr/>
          <p:nvPr/>
        </p:nvCxnSpPr>
        <p:spPr>
          <a:xfrm flipV="1">
            <a:off x="6776720" y="2225039"/>
            <a:ext cx="0" cy="2875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F8A524BA-9ED5-4A8F-AF2E-380604660512}"/>
              </a:ext>
            </a:extLst>
          </p:cNvPr>
          <p:cNvCxnSpPr/>
          <p:nvPr/>
        </p:nvCxnSpPr>
        <p:spPr>
          <a:xfrm>
            <a:off x="6776720" y="5120640"/>
            <a:ext cx="4023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D62C3D39-EB8B-49C2-A06C-390FA872D29A}"/>
                  </a:ext>
                </a:extLst>
              </p:cNvPr>
              <p:cNvSpPr txBox="1"/>
              <p:nvPr/>
            </p:nvSpPr>
            <p:spPr>
              <a:xfrm>
                <a:off x="7103100" y="5175011"/>
                <a:ext cx="4328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D62C3D39-EB8B-49C2-A06C-390FA872D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100" y="5175011"/>
                <a:ext cx="43287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11545FBA-6E3B-4161-99A4-265CAA5609D0}"/>
                  </a:ext>
                </a:extLst>
              </p:cNvPr>
              <p:cNvSpPr txBox="1"/>
              <p:nvPr/>
            </p:nvSpPr>
            <p:spPr>
              <a:xfrm>
                <a:off x="8004098" y="5175011"/>
                <a:ext cx="4275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11545FBA-6E3B-4161-99A4-265CAA560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4098" y="5175011"/>
                <a:ext cx="42755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1F0B3F81-3BEE-471A-9008-E41A5BC8327F}"/>
                  </a:ext>
                </a:extLst>
              </p:cNvPr>
              <p:cNvSpPr txBox="1"/>
              <p:nvPr/>
            </p:nvSpPr>
            <p:spPr>
              <a:xfrm>
                <a:off x="10059414" y="5193525"/>
                <a:ext cx="432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1F0B3F81-3BEE-471A-9008-E41A5BC83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9414" y="5193525"/>
                <a:ext cx="43287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tângulo 19">
            <a:extLst>
              <a:ext uri="{FF2B5EF4-FFF2-40B4-BE49-F238E27FC236}">
                <a16:creationId xmlns:a16="http://schemas.microsoft.com/office/drawing/2014/main" id="{769BBCB8-0A50-4E29-BC78-EEA3E51DD7BC}"/>
              </a:ext>
            </a:extLst>
          </p:cNvPr>
          <p:cNvSpPr/>
          <p:nvPr/>
        </p:nvSpPr>
        <p:spPr>
          <a:xfrm>
            <a:off x="7317390" y="2437737"/>
            <a:ext cx="1094799" cy="21099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94D78028-BD61-4882-B444-BEDAA21683A0}"/>
              </a:ext>
            </a:extLst>
          </p:cNvPr>
          <p:cNvSpPr/>
          <p:nvPr/>
        </p:nvSpPr>
        <p:spPr>
          <a:xfrm>
            <a:off x="8237334" y="3568195"/>
            <a:ext cx="2038517" cy="21099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0204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to find the manifold?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2F29C0FA-6122-480A-B068-DF4633E35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121" y="2371033"/>
            <a:ext cx="2981325" cy="32004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1C1CE04-F640-4EE7-9A64-8C2AEC17E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343" y="2514432"/>
            <a:ext cx="333375" cy="390525"/>
          </a:xfrm>
          <a:prstGeom prst="rect">
            <a:avLst/>
          </a:prstGeom>
        </p:spPr>
      </p:pic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E8F3A97C-AA7D-4072-80AF-782D0C039358}"/>
              </a:ext>
            </a:extLst>
          </p:cNvPr>
          <p:cNvCxnSpPr/>
          <p:nvPr/>
        </p:nvCxnSpPr>
        <p:spPr>
          <a:xfrm flipV="1">
            <a:off x="6776720" y="2225039"/>
            <a:ext cx="0" cy="2875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CECF3D41-CE30-4774-AD20-4FB75A5B6B60}"/>
              </a:ext>
            </a:extLst>
          </p:cNvPr>
          <p:cNvCxnSpPr/>
          <p:nvPr/>
        </p:nvCxnSpPr>
        <p:spPr>
          <a:xfrm>
            <a:off x="6776720" y="5120640"/>
            <a:ext cx="4023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9B65697D-1EAE-4D69-9AB9-34716B1A6632}"/>
                  </a:ext>
                </a:extLst>
              </p:cNvPr>
              <p:cNvSpPr txBox="1"/>
              <p:nvPr/>
            </p:nvSpPr>
            <p:spPr>
              <a:xfrm>
                <a:off x="6720619" y="5193525"/>
                <a:ext cx="4328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9B65697D-1EAE-4D69-9AB9-34716B1A6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619" y="5193525"/>
                <a:ext cx="4328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477D8D5B-18F8-4869-A024-2E44EF23E512}"/>
                  </a:ext>
                </a:extLst>
              </p:cNvPr>
              <p:cNvSpPr txBox="1"/>
              <p:nvPr/>
            </p:nvSpPr>
            <p:spPr>
              <a:xfrm>
                <a:off x="7153493" y="5202101"/>
                <a:ext cx="4275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477D8D5B-18F8-4869-A024-2E44EF23E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493" y="5202101"/>
                <a:ext cx="42755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EEC463B1-6448-4E9F-87B4-04C1F337946E}"/>
                  </a:ext>
                </a:extLst>
              </p:cNvPr>
              <p:cNvSpPr txBox="1"/>
              <p:nvPr/>
            </p:nvSpPr>
            <p:spPr>
              <a:xfrm>
                <a:off x="7786910" y="5210522"/>
                <a:ext cx="432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EEC463B1-6448-4E9F-87B4-04C1F3379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910" y="5210522"/>
                <a:ext cx="43287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tângulo 19">
            <a:extLst>
              <a:ext uri="{FF2B5EF4-FFF2-40B4-BE49-F238E27FC236}">
                <a16:creationId xmlns:a16="http://schemas.microsoft.com/office/drawing/2014/main" id="{43AD2689-D827-4E18-B564-F33EC2982031}"/>
              </a:ext>
            </a:extLst>
          </p:cNvPr>
          <p:cNvSpPr/>
          <p:nvPr/>
        </p:nvSpPr>
        <p:spPr>
          <a:xfrm>
            <a:off x="6884517" y="3057848"/>
            <a:ext cx="432866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5BC3D517-F917-483F-84C1-FD864179D20A}"/>
              </a:ext>
            </a:extLst>
          </p:cNvPr>
          <p:cNvSpPr/>
          <p:nvPr/>
        </p:nvSpPr>
        <p:spPr>
          <a:xfrm>
            <a:off x="7416965" y="4800374"/>
            <a:ext cx="623450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70F33F0-69BE-43BD-A987-5598EB5C2E96}"/>
              </a:ext>
            </a:extLst>
          </p:cNvPr>
          <p:cNvSpPr/>
          <p:nvPr/>
        </p:nvSpPr>
        <p:spPr>
          <a:xfrm>
            <a:off x="8219784" y="4977666"/>
            <a:ext cx="2679441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003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the </a:t>
            </a:r>
            <a:r>
              <a:rPr lang="en-US" sz="4000" dirty="0" err="1">
                <a:solidFill>
                  <a:srgbClr val="FFFFFF"/>
                </a:solidFill>
              </a:rPr>
              <a:t>Betti</a:t>
            </a:r>
            <a:r>
              <a:rPr lang="en-US" sz="4000" dirty="0">
                <a:solidFill>
                  <a:srgbClr val="FFFFFF"/>
                </a:solidFill>
              </a:rPr>
              <a:t> numbers change?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01EB7585-D759-4403-8AA5-28368AF5E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1622745"/>
            <a:ext cx="5367089" cy="41867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828F8DB4-C2C2-4E67-9B21-72E484B71D23}"/>
                  </a:ext>
                </a:extLst>
              </p:cNvPr>
              <p:cNvSpPr txBox="1"/>
              <p:nvPr/>
            </p:nvSpPr>
            <p:spPr>
              <a:xfrm>
                <a:off x="5514330" y="1891970"/>
                <a:ext cx="77216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dirty="0">
                    <a:latin typeface="Cambria Math" panose="02040503050406030204" pitchFamily="18" charset="0"/>
                  </a:rPr>
                  <a:t>Input</a:t>
                </a:r>
                <a:endParaRPr lang="pt-BR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4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= 4</a:t>
                </a:r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828F8DB4-C2C2-4E67-9B21-72E484B71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330" y="1891970"/>
                <a:ext cx="772160" cy="923330"/>
              </a:xfrm>
              <a:prstGeom prst="rect">
                <a:avLst/>
              </a:prstGeom>
              <a:blipFill>
                <a:blip r:embed="rId3"/>
                <a:stretch>
                  <a:fillRect l="-7143" t="-3947" r="-3968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12332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the </a:t>
            </a:r>
            <a:r>
              <a:rPr lang="en-US" sz="4000" dirty="0" err="1">
                <a:solidFill>
                  <a:srgbClr val="FFFFFF"/>
                </a:solidFill>
              </a:rPr>
              <a:t>Betti</a:t>
            </a:r>
            <a:r>
              <a:rPr lang="en-US" sz="4000" dirty="0">
                <a:solidFill>
                  <a:srgbClr val="FFFFFF"/>
                </a:solidFill>
              </a:rPr>
              <a:t> numbers change?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01EB7585-D759-4403-8AA5-28368AF5E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1622745"/>
            <a:ext cx="5367089" cy="41867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828F8DB4-C2C2-4E67-9B21-72E484B71D23}"/>
                  </a:ext>
                </a:extLst>
              </p:cNvPr>
              <p:cNvSpPr txBox="1"/>
              <p:nvPr/>
            </p:nvSpPr>
            <p:spPr>
              <a:xfrm>
                <a:off x="5514330" y="1891970"/>
                <a:ext cx="77216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dirty="0">
                    <a:latin typeface="Cambria Math" panose="02040503050406030204" pitchFamily="18" charset="0"/>
                  </a:rPr>
                  <a:t>Input</a:t>
                </a:r>
                <a:endParaRPr lang="pt-BR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4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= 4</a:t>
                </a:r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828F8DB4-C2C2-4E67-9B21-72E484B71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330" y="1891970"/>
                <a:ext cx="772160" cy="923330"/>
              </a:xfrm>
              <a:prstGeom prst="rect">
                <a:avLst/>
              </a:prstGeom>
              <a:blipFill>
                <a:blip r:embed="rId3"/>
                <a:stretch>
                  <a:fillRect l="-7143" t="-3947" r="-3968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581F67E4-4256-4825-9BA5-71E1C672CBCD}"/>
                  </a:ext>
                </a:extLst>
              </p:cNvPr>
              <p:cNvSpPr txBox="1"/>
              <p:nvPr/>
            </p:nvSpPr>
            <p:spPr>
              <a:xfrm>
                <a:off x="6682730" y="1891970"/>
                <a:ext cx="150623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dirty="0" err="1">
                    <a:latin typeface="Cambria Math" panose="02040503050406030204" pitchFamily="18" charset="0"/>
                  </a:rPr>
                  <a:t>Layer</a:t>
                </a:r>
                <a:r>
                  <a:rPr lang="pt-BR" dirty="0">
                    <a:latin typeface="Cambria Math" panose="02040503050406030204" pitchFamily="18" charset="0"/>
                  </a:rPr>
                  <a:t> 1</a:t>
                </a:r>
                <a:endParaRPr lang="pt-BR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1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= 4</a:t>
                </a:r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581F67E4-4256-4825-9BA5-71E1C672C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730" y="1891970"/>
                <a:ext cx="1506230" cy="923330"/>
              </a:xfrm>
              <a:prstGeom prst="rect">
                <a:avLst/>
              </a:prstGeom>
              <a:blipFill>
                <a:blip r:embed="rId4"/>
                <a:stretch>
                  <a:fillRect l="-3239" t="-3947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93228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the </a:t>
            </a:r>
            <a:r>
              <a:rPr lang="en-US" sz="4000" dirty="0" err="1">
                <a:solidFill>
                  <a:srgbClr val="FFFFFF"/>
                </a:solidFill>
              </a:rPr>
              <a:t>Betti</a:t>
            </a:r>
            <a:r>
              <a:rPr lang="en-US" sz="4000" dirty="0">
                <a:solidFill>
                  <a:srgbClr val="FFFFFF"/>
                </a:solidFill>
              </a:rPr>
              <a:t> numbers change?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01EB7585-D759-4403-8AA5-28368AF5E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1622745"/>
            <a:ext cx="5367089" cy="41867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828F8DB4-C2C2-4E67-9B21-72E484B71D23}"/>
                  </a:ext>
                </a:extLst>
              </p:cNvPr>
              <p:cNvSpPr txBox="1"/>
              <p:nvPr/>
            </p:nvSpPr>
            <p:spPr>
              <a:xfrm>
                <a:off x="5514330" y="1891970"/>
                <a:ext cx="77216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dirty="0">
                    <a:latin typeface="Cambria Math" panose="02040503050406030204" pitchFamily="18" charset="0"/>
                  </a:rPr>
                  <a:t>Input</a:t>
                </a:r>
                <a:endParaRPr lang="pt-BR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4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= 4</a:t>
                </a:r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828F8DB4-C2C2-4E67-9B21-72E484B71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330" y="1891970"/>
                <a:ext cx="772160" cy="923330"/>
              </a:xfrm>
              <a:prstGeom prst="rect">
                <a:avLst/>
              </a:prstGeom>
              <a:blipFill>
                <a:blip r:embed="rId3"/>
                <a:stretch>
                  <a:fillRect l="-7143" t="-3947" r="-3968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581F67E4-4256-4825-9BA5-71E1C672CBCD}"/>
                  </a:ext>
                </a:extLst>
              </p:cNvPr>
              <p:cNvSpPr txBox="1"/>
              <p:nvPr/>
            </p:nvSpPr>
            <p:spPr>
              <a:xfrm>
                <a:off x="6682730" y="1891970"/>
                <a:ext cx="150623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dirty="0" err="1">
                    <a:latin typeface="Cambria Math" panose="02040503050406030204" pitchFamily="18" charset="0"/>
                  </a:rPr>
                  <a:t>Layer</a:t>
                </a:r>
                <a:r>
                  <a:rPr lang="pt-BR" dirty="0">
                    <a:latin typeface="Cambria Math" panose="02040503050406030204" pitchFamily="18" charset="0"/>
                  </a:rPr>
                  <a:t> 1</a:t>
                </a:r>
                <a:endParaRPr lang="pt-BR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1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= 4</a:t>
                </a:r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581F67E4-4256-4825-9BA5-71E1C672C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730" y="1891970"/>
                <a:ext cx="1506230" cy="923330"/>
              </a:xfrm>
              <a:prstGeom prst="rect">
                <a:avLst/>
              </a:prstGeom>
              <a:blipFill>
                <a:blip r:embed="rId4"/>
                <a:stretch>
                  <a:fillRect l="-3239" t="-3947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BB696C51-5589-4726-A104-DAE4736E9C7B}"/>
                  </a:ext>
                </a:extLst>
              </p:cNvPr>
              <p:cNvSpPr txBox="1"/>
              <p:nvPr/>
            </p:nvSpPr>
            <p:spPr>
              <a:xfrm>
                <a:off x="7832085" y="1885279"/>
                <a:ext cx="150623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dirty="0" err="1">
                    <a:latin typeface="Cambria Math" panose="02040503050406030204" pitchFamily="18" charset="0"/>
                  </a:rPr>
                  <a:t>Layer</a:t>
                </a:r>
                <a:r>
                  <a:rPr lang="pt-BR" dirty="0">
                    <a:latin typeface="Cambria Math" panose="02040503050406030204" pitchFamily="18" charset="0"/>
                  </a:rPr>
                  <a:t> 2</a:t>
                </a:r>
                <a:endParaRPr lang="pt-BR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1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= 2</a:t>
                </a:r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BB696C51-5589-4726-A104-DAE4736E9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2085" y="1885279"/>
                <a:ext cx="1506230" cy="923330"/>
              </a:xfrm>
              <a:prstGeom prst="rect">
                <a:avLst/>
              </a:prstGeom>
              <a:blipFill>
                <a:blip r:embed="rId5"/>
                <a:stretch>
                  <a:fillRect l="-3644" t="-3947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69931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the </a:t>
            </a:r>
            <a:r>
              <a:rPr lang="en-US" sz="4000" dirty="0" err="1">
                <a:solidFill>
                  <a:srgbClr val="FFFFFF"/>
                </a:solidFill>
              </a:rPr>
              <a:t>Betti</a:t>
            </a:r>
            <a:r>
              <a:rPr lang="en-US" sz="4000" dirty="0">
                <a:solidFill>
                  <a:srgbClr val="FFFFFF"/>
                </a:solidFill>
              </a:rPr>
              <a:t> numbers change?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01EB7585-D759-4403-8AA5-28368AF5E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1622745"/>
            <a:ext cx="5367089" cy="41867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828F8DB4-C2C2-4E67-9B21-72E484B71D23}"/>
                  </a:ext>
                </a:extLst>
              </p:cNvPr>
              <p:cNvSpPr txBox="1"/>
              <p:nvPr/>
            </p:nvSpPr>
            <p:spPr>
              <a:xfrm>
                <a:off x="5514330" y="1891970"/>
                <a:ext cx="77216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dirty="0">
                    <a:latin typeface="Cambria Math" panose="02040503050406030204" pitchFamily="18" charset="0"/>
                  </a:rPr>
                  <a:t>Input</a:t>
                </a:r>
                <a:endParaRPr lang="pt-BR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4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= 4</a:t>
                </a:r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828F8DB4-C2C2-4E67-9B21-72E484B71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330" y="1891970"/>
                <a:ext cx="772160" cy="923330"/>
              </a:xfrm>
              <a:prstGeom prst="rect">
                <a:avLst/>
              </a:prstGeom>
              <a:blipFill>
                <a:blip r:embed="rId3"/>
                <a:stretch>
                  <a:fillRect l="-7143" t="-3947" r="-3968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581F67E4-4256-4825-9BA5-71E1C672CBCD}"/>
                  </a:ext>
                </a:extLst>
              </p:cNvPr>
              <p:cNvSpPr txBox="1"/>
              <p:nvPr/>
            </p:nvSpPr>
            <p:spPr>
              <a:xfrm>
                <a:off x="6682730" y="1891970"/>
                <a:ext cx="150623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dirty="0" err="1">
                    <a:latin typeface="Cambria Math" panose="02040503050406030204" pitchFamily="18" charset="0"/>
                  </a:rPr>
                  <a:t>Layer</a:t>
                </a:r>
                <a:r>
                  <a:rPr lang="pt-BR" dirty="0">
                    <a:latin typeface="Cambria Math" panose="02040503050406030204" pitchFamily="18" charset="0"/>
                  </a:rPr>
                  <a:t> 1</a:t>
                </a:r>
                <a:endParaRPr lang="pt-BR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1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= 4</a:t>
                </a:r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581F67E4-4256-4825-9BA5-71E1C672C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730" y="1891970"/>
                <a:ext cx="1506230" cy="923330"/>
              </a:xfrm>
              <a:prstGeom prst="rect">
                <a:avLst/>
              </a:prstGeom>
              <a:blipFill>
                <a:blip r:embed="rId4"/>
                <a:stretch>
                  <a:fillRect l="-3239" t="-3947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BB696C51-5589-4726-A104-DAE4736E9C7B}"/>
                  </a:ext>
                </a:extLst>
              </p:cNvPr>
              <p:cNvSpPr txBox="1"/>
              <p:nvPr/>
            </p:nvSpPr>
            <p:spPr>
              <a:xfrm>
                <a:off x="7832085" y="1885279"/>
                <a:ext cx="150623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dirty="0" err="1">
                    <a:latin typeface="Cambria Math" panose="02040503050406030204" pitchFamily="18" charset="0"/>
                  </a:rPr>
                  <a:t>Layer</a:t>
                </a:r>
                <a:r>
                  <a:rPr lang="pt-BR" dirty="0">
                    <a:latin typeface="Cambria Math" panose="02040503050406030204" pitchFamily="18" charset="0"/>
                  </a:rPr>
                  <a:t> 2</a:t>
                </a:r>
                <a:endParaRPr lang="pt-BR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1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= 2</a:t>
                </a:r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BB696C51-5589-4726-A104-DAE4736E9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2085" y="1885279"/>
                <a:ext cx="1506230" cy="923330"/>
              </a:xfrm>
              <a:prstGeom prst="rect">
                <a:avLst/>
              </a:prstGeom>
              <a:blipFill>
                <a:blip r:embed="rId5"/>
                <a:stretch>
                  <a:fillRect l="-3644" t="-3947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E6FBBA56-5EAE-464A-AB0E-E14750166859}"/>
                  </a:ext>
                </a:extLst>
              </p:cNvPr>
              <p:cNvSpPr txBox="1"/>
              <p:nvPr/>
            </p:nvSpPr>
            <p:spPr>
              <a:xfrm>
                <a:off x="8881732" y="1878588"/>
                <a:ext cx="150623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dirty="0" err="1">
                    <a:latin typeface="Cambria Math" panose="02040503050406030204" pitchFamily="18" charset="0"/>
                  </a:rPr>
                  <a:t>Layer</a:t>
                </a:r>
                <a:r>
                  <a:rPr lang="pt-BR" dirty="0">
                    <a:latin typeface="Cambria Math" panose="02040503050406030204" pitchFamily="18" charset="0"/>
                  </a:rPr>
                  <a:t> 3</a:t>
                </a:r>
                <a:endParaRPr lang="pt-BR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2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= 0</a:t>
                </a:r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E6FBBA56-5EAE-464A-AB0E-E14750166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1732" y="1878588"/>
                <a:ext cx="1506230" cy="923330"/>
              </a:xfrm>
              <a:prstGeom prst="rect">
                <a:avLst/>
              </a:prstGeom>
              <a:blipFill>
                <a:blip r:embed="rId6"/>
                <a:stretch>
                  <a:fillRect l="-3644" t="-3947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5126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What are manifolds?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4B20AE0F-874E-4B66-A682-F69FAD363AC9}"/>
              </a:ext>
            </a:extLst>
          </p:cNvPr>
          <p:cNvSpPr/>
          <p:nvPr/>
        </p:nvSpPr>
        <p:spPr>
          <a:xfrm>
            <a:off x="5843441" y="4096336"/>
            <a:ext cx="252559" cy="2864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7601D235-41C0-4062-92DF-15A5BBA6EE66}"/>
                  </a:ext>
                </a:extLst>
              </p:cNvPr>
              <p:cNvSpPr txBox="1"/>
              <p:nvPr/>
            </p:nvSpPr>
            <p:spPr>
              <a:xfrm>
                <a:off x="809296" y="2011802"/>
                <a:ext cx="80988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Manifolds are “figures” that look like some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pt-B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ℝ</m:t>
                        </m:r>
                      </m:e>
                      <m:sup>
                        <m:r>
                          <a:rPr kumimoji="0" lang="pt-B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in small patches </a:t>
                </a:r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7601D235-41C0-4062-92DF-15A5BBA6E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96" y="2011802"/>
                <a:ext cx="8098884" cy="461665"/>
              </a:xfrm>
              <a:prstGeom prst="rect">
                <a:avLst/>
              </a:prstGeom>
              <a:blipFill>
                <a:blip r:embed="rId2"/>
                <a:stretch>
                  <a:fillRect l="-1205" t="-10526" r="-2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o 3D 5" descr="Terra">
                <a:extLst>
                  <a:ext uri="{FF2B5EF4-FFF2-40B4-BE49-F238E27FC236}">
                    <a16:creationId xmlns:a16="http://schemas.microsoft.com/office/drawing/2014/main" id="{4D061463-7D46-4C44-AAAC-D5E6C0DD053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17629" y="2513642"/>
              <a:ext cx="4304182" cy="430418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304182" cy="4304183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6773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o 3D 5" descr="Terra">
                <a:extLst>
                  <a:ext uri="{FF2B5EF4-FFF2-40B4-BE49-F238E27FC236}">
                    <a16:creationId xmlns:a16="http://schemas.microsoft.com/office/drawing/2014/main" id="{4D061463-7D46-4C44-AAAC-D5E6C0DD05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17629" y="2513642"/>
                <a:ext cx="4304182" cy="4304183"/>
              </a:xfrm>
              <a:prstGeom prst="rect">
                <a:avLst/>
              </a:prstGeom>
            </p:spPr>
          </p:pic>
        </mc:Fallback>
      </mc:AlternateContent>
      <p:sp>
        <p:nvSpPr>
          <p:cNvPr id="7" name="Paralelogramo 6">
            <a:extLst>
              <a:ext uri="{FF2B5EF4-FFF2-40B4-BE49-F238E27FC236}">
                <a16:creationId xmlns:a16="http://schemas.microsoft.com/office/drawing/2014/main" id="{C2F9552F-AC8B-4765-BA88-582D202B5174}"/>
              </a:ext>
            </a:extLst>
          </p:cNvPr>
          <p:cNvSpPr/>
          <p:nvPr/>
        </p:nvSpPr>
        <p:spPr>
          <a:xfrm rot="16676017">
            <a:off x="6440939" y="2884288"/>
            <a:ext cx="1930400" cy="1417198"/>
          </a:xfrm>
          <a:prstGeom prst="parallelogram">
            <a:avLst>
              <a:gd name="adj" fmla="val 66338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áfico 8" descr="Patinação estrutura de tópicos">
            <a:extLst>
              <a:ext uri="{FF2B5EF4-FFF2-40B4-BE49-F238E27FC236}">
                <a16:creationId xmlns:a16="http://schemas.microsoft.com/office/drawing/2014/main" id="{44746EF8-352D-4D87-852E-A484F543E6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412014">
            <a:off x="7028796" y="272368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0801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the </a:t>
            </a:r>
            <a:r>
              <a:rPr lang="en-US" sz="4000" dirty="0" err="1">
                <a:solidFill>
                  <a:srgbClr val="FFFFFF"/>
                </a:solidFill>
              </a:rPr>
              <a:t>Betti</a:t>
            </a:r>
            <a:r>
              <a:rPr lang="en-US" sz="4000" dirty="0">
                <a:solidFill>
                  <a:srgbClr val="FFFFFF"/>
                </a:solidFill>
              </a:rPr>
              <a:t> numbers change?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01EB7585-D759-4403-8AA5-28368AF5E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1622745"/>
            <a:ext cx="5367089" cy="41867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828F8DB4-C2C2-4E67-9B21-72E484B71D23}"/>
                  </a:ext>
                </a:extLst>
              </p:cNvPr>
              <p:cNvSpPr txBox="1"/>
              <p:nvPr/>
            </p:nvSpPr>
            <p:spPr>
              <a:xfrm>
                <a:off x="5514330" y="1891970"/>
                <a:ext cx="77216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dirty="0">
                    <a:latin typeface="Cambria Math" panose="02040503050406030204" pitchFamily="18" charset="0"/>
                  </a:rPr>
                  <a:t>Input</a:t>
                </a:r>
                <a:endParaRPr lang="pt-BR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4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= 4</a:t>
                </a:r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828F8DB4-C2C2-4E67-9B21-72E484B71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330" y="1891970"/>
                <a:ext cx="772160" cy="923330"/>
              </a:xfrm>
              <a:prstGeom prst="rect">
                <a:avLst/>
              </a:prstGeom>
              <a:blipFill>
                <a:blip r:embed="rId3"/>
                <a:stretch>
                  <a:fillRect l="-7143" t="-3947" r="-3968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581F67E4-4256-4825-9BA5-71E1C672CBCD}"/>
                  </a:ext>
                </a:extLst>
              </p:cNvPr>
              <p:cNvSpPr txBox="1"/>
              <p:nvPr/>
            </p:nvSpPr>
            <p:spPr>
              <a:xfrm>
                <a:off x="6682730" y="1891970"/>
                <a:ext cx="150623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dirty="0" err="1">
                    <a:latin typeface="Cambria Math" panose="02040503050406030204" pitchFamily="18" charset="0"/>
                  </a:rPr>
                  <a:t>Layer</a:t>
                </a:r>
                <a:r>
                  <a:rPr lang="pt-BR" dirty="0">
                    <a:latin typeface="Cambria Math" panose="02040503050406030204" pitchFamily="18" charset="0"/>
                  </a:rPr>
                  <a:t> 1</a:t>
                </a:r>
                <a:endParaRPr lang="pt-BR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1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= 4</a:t>
                </a:r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581F67E4-4256-4825-9BA5-71E1C672C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730" y="1891970"/>
                <a:ext cx="1506230" cy="923330"/>
              </a:xfrm>
              <a:prstGeom prst="rect">
                <a:avLst/>
              </a:prstGeom>
              <a:blipFill>
                <a:blip r:embed="rId4"/>
                <a:stretch>
                  <a:fillRect l="-3239" t="-3947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BB696C51-5589-4726-A104-DAE4736E9C7B}"/>
                  </a:ext>
                </a:extLst>
              </p:cNvPr>
              <p:cNvSpPr txBox="1"/>
              <p:nvPr/>
            </p:nvSpPr>
            <p:spPr>
              <a:xfrm>
                <a:off x="7832085" y="1885279"/>
                <a:ext cx="150623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dirty="0" err="1">
                    <a:latin typeface="Cambria Math" panose="02040503050406030204" pitchFamily="18" charset="0"/>
                  </a:rPr>
                  <a:t>Layer</a:t>
                </a:r>
                <a:r>
                  <a:rPr lang="pt-BR" dirty="0">
                    <a:latin typeface="Cambria Math" panose="02040503050406030204" pitchFamily="18" charset="0"/>
                  </a:rPr>
                  <a:t> 2</a:t>
                </a:r>
                <a:endParaRPr lang="pt-BR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1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= 2</a:t>
                </a:r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BB696C51-5589-4726-A104-DAE4736E9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2085" y="1885279"/>
                <a:ext cx="1506230" cy="923330"/>
              </a:xfrm>
              <a:prstGeom prst="rect">
                <a:avLst/>
              </a:prstGeom>
              <a:blipFill>
                <a:blip r:embed="rId5"/>
                <a:stretch>
                  <a:fillRect l="-3644" t="-3947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E6FBBA56-5EAE-464A-AB0E-E14750166859}"/>
                  </a:ext>
                </a:extLst>
              </p:cNvPr>
              <p:cNvSpPr txBox="1"/>
              <p:nvPr/>
            </p:nvSpPr>
            <p:spPr>
              <a:xfrm>
                <a:off x="8881732" y="1878588"/>
                <a:ext cx="150623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dirty="0" err="1">
                    <a:latin typeface="Cambria Math" panose="02040503050406030204" pitchFamily="18" charset="0"/>
                  </a:rPr>
                  <a:t>Layer</a:t>
                </a:r>
                <a:r>
                  <a:rPr lang="pt-BR" dirty="0">
                    <a:latin typeface="Cambria Math" panose="02040503050406030204" pitchFamily="18" charset="0"/>
                  </a:rPr>
                  <a:t> 3</a:t>
                </a:r>
                <a:endParaRPr lang="pt-BR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2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= 0</a:t>
                </a:r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E6FBBA56-5EAE-464A-AB0E-E14750166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1732" y="1878588"/>
                <a:ext cx="1506230" cy="923330"/>
              </a:xfrm>
              <a:prstGeom prst="rect">
                <a:avLst/>
              </a:prstGeom>
              <a:blipFill>
                <a:blip r:embed="rId6"/>
                <a:stretch>
                  <a:fillRect l="-3644" t="-3947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B401175F-EA64-4333-81B3-2116AC47A1B4}"/>
                  </a:ext>
                </a:extLst>
              </p:cNvPr>
              <p:cNvSpPr txBox="1"/>
              <p:nvPr/>
            </p:nvSpPr>
            <p:spPr>
              <a:xfrm>
                <a:off x="9900844" y="1891970"/>
                <a:ext cx="150623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dirty="0" err="1">
                    <a:latin typeface="Cambria Math" panose="02040503050406030204" pitchFamily="18" charset="0"/>
                  </a:rPr>
                  <a:t>Layer</a:t>
                </a:r>
                <a:r>
                  <a:rPr lang="pt-BR" dirty="0">
                    <a:latin typeface="Cambria Math" panose="02040503050406030204" pitchFamily="18" charset="0"/>
                  </a:rPr>
                  <a:t> 4</a:t>
                </a:r>
                <a:endParaRPr lang="pt-BR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4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= 0</a:t>
                </a:r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B401175F-EA64-4333-81B3-2116AC47A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0844" y="1891970"/>
                <a:ext cx="1506230" cy="923330"/>
              </a:xfrm>
              <a:prstGeom prst="rect">
                <a:avLst/>
              </a:prstGeom>
              <a:blipFill>
                <a:blip r:embed="rId7"/>
                <a:stretch>
                  <a:fillRect l="-3239" t="-3947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9582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the </a:t>
            </a:r>
            <a:r>
              <a:rPr lang="en-US" sz="4000" dirty="0" err="1">
                <a:solidFill>
                  <a:srgbClr val="FFFFFF"/>
                </a:solidFill>
              </a:rPr>
              <a:t>Betti</a:t>
            </a:r>
            <a:r>
              <a:rPr lang="en-US" sz="4000" dirty="0">
                <a:solidFill>
                  <a:srgbClr val="FFFFFF"/>
                </a:solidFill>
              </a:rPr>
              <a:t> numbers change?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01EB7585-D759-4403-8AA5-28368AF5E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1622745"/>
            <a:ext cx="5367089" cy="41867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828F8DB4-C2C2-4E67-9B21-72E484B71D23}"/>
                  </a:ext>
                </a:extLst>
              </p:cNvPr>
              <p:cNvSpPr txBox="1"/>
              <p:nvPr/>
            </p:nvSpPr>
            <p:spPr>
              <a:xfrm>
                <a:off x="5514330" y="1891970"/>
                <a:ext cx="77216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dirty="0">
                    <a:latin typeface="Cambria Math" panose="02040503050406030204" pitchFamily="18" charset="0"/>
                  </a:rPr>
                  <a:t>Input</a:t>
                </a:r>
                <a:endParaRPr lang="pt-BR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4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= 4</a:t>
                </a:r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828F8DB4-C2C2-4E67-9B21-72E484B71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330" y="1891970"/>
                <a:ext cx="772160" cy="923330"/>
              </a:xfrm>
              <a:prstGeom prst="rect">
                <a:avLst/>
              </a:prstGeom>
              <a:blipFill>
                <a:blip r:embed="rId3"/>
                <a:stretch>
                  <a:fillRect l="-7143" t="-3947" r="-3968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581F67E4-4256-4825-9BA5-71E1C672CBCD}"/>
                  </a:ext>
                </a:extLst>
              </p:cNvPr>
              <p:cNvSpPr txBox="1"/>
              <p:nvPr/>
            </p:nvSpPr>
            <p:spPr>
              <a:xfrm>
                <a:off x="6682730" y="1891970"/>
                <a:ext cx="150623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dirty="0" err="1">
                    <a:latin typeface="Cambria Math" panose="02040503050406030204" pitchFamily="18" charset="0"/>
                  </a:rPr>
                  <a:t>Layer</a:t>
                </a:r>
                <a:r>
                  <a:rPr lang="pt-BR" dirty="0">
                    <a:latin typeface="Cambria Math" panose="02040503050406030204" pitchFamily="18" charset="0"/>
                  </a:rPr>
                  <a:t> 1</a:t>
                </a:r>
                <a:endParaRPr lang="pt-BR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1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= 4</a:t>
                </a:r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581F67E4-4256-4825-9BA5-71E1C672C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730" y="1891970"/>
                <a:ext cx="1506230" cy="923330"/>
              </a:xfrm>
              <a:prstGeom prst="rect">
                <a:avLst/>
              </a:prstGeom>
              <a:blipFill>
                <a:blip r:embed="rId4"/>
                <a:stretch>
                  <a:fillRect l="-3239" t="-3947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BB696C51-5589-4726-A104-DAE4736E9C7B}"/>
                  </a:ext>
                </a:extLst>
              </p:cNvPr>
              <p:cNvSpPr txBox="1"/>
              <p:nvPr/>
            </p:nvSpPr>
            <p:spPr>
              <a:xfrm>
                <a:off x="7832085" y="1885279"/>
                <a:ext cx="150623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dirty="0" err="1">
                    <a:latin typeface="Cambria Math" panose="02040503050406030204" pitchFamily="18" charset="0"/>
                  </a:rPr>
                  <a:t>Layer</a:t>
                </a:r>
                <a:r>
                  <a:rPr lang="pt-BR" dirty="0">
                    <a:latin typeface="Cambria Math" panose="02040503050406030204" pitchFamily="18" charset="0"/>
                  </a:rPr>
                  <a:t> 2</a:t>
                </a:r>
                <a:endParaRPr lang="pt-BR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1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= 2</a:t>
                </a:r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BB696C51-5589-4726-A104-DAE4736E9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2085" y="1885279"/>
                <a:ext cx="1506230" cy="923330"/>
              </a:xfrm>
              <a:prstGeom prst="rect">
                <a:avLst/>
              </a:prstGeom>
              <a:blipFill>
                <a:blip r:embed="rId5"/>
                <a:stretch>
                  <a:fillRect l="-3644" t="-3947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E6FBBA56-5EAE-464A-AB0E-E14750166859}"/>
                  </a:ext>
                </a:extLst>
              </p:cNvPr>
              <p:cNvSpPr txBox="1"/>
              <p:nvPr/>
            </p:nvSpPr>
            <p:spPr>
              <a:xfrm>
                <a:off x="8881732" y="1878588"/>
                <a:ext cx="150623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dirty="0" err="1">
                    <a:latin typeface="Cambria Math" panose="02040503050406030204" pitchFamily="18" charset="0"/>
                  </a:rPr>
                  <a:t>Layer</a:t>
                </a:r>
                <a:r>
                  <a:rPr lang="pt-BR" dirty="0">
                    <a:latin typeface="Cambria Math" panose="02040503050406030204" pitchFamily="18" charset="0"/>
                  </a:rPr>
                  <a:t> 3</a:t>
                </a:r>
                <a:endParaRPr lang="pt-BR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2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= 0</a:t>
                </a:r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E6FBBA56-5EAE-464A-AB0E-E14750166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1732" y="1878588"/>
                <a:ext cx="1506230" cy="923330"/>
              </a:xfrm>
              <a:prstGeom prst="rect">
                <a:avLst/>
              </a:prstGeom>
              <a:blipFill>
                <a:blip r:embed="rId6"/>
                <a:stretch>
                  <a:fillRect l="-3644" t="-3947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B401175F-EA64-4333-81B3-2116AC47A1B4}"/>
                  </a:ext>
                </a:extLst>
              </p:cNvPr>
              <p:cNvSpPr txBox="1"/>
              <p:nvPr/>
            </p:nvSpPr>
            <p:spPr>
              <a:xfrm>
                <a:off x="9900844" y="1891970"/>
                <a:ext cx="150623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dirty="0" err="1">
                    <a:latin typeface="Cambria Math" panose="02040503050406030204" pitchFamily="18" charset="0"/>
                  </a:rPr>
                  <a:t>Layer</a:t>
                </a:r>
                <a:r>
                  <a:rPr lang="pt-BR" dirty="0">
                    <a:latin typeface="Cambria Math" panose="02040503050406030204" pitchFamily="18" charset="0"/>
                  </a:rPr>
                  <a:t> 4</a:t>
                </a:r>
                <a:endParaRPr lang="pt-BR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4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= 0</a:t>
                </a:r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B401175F-EA64-4333-81B3-2116AC47A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0844" y="1891970"/>
                <a:ext cx="1506230" cy="923330"/>
              </a:xfrm>
              <a:prstGeom prst="rect">
                <a:avLst/>
              </a:prstGeom>
              <a:blipFill>
                <a:blip r:embed="rId7"/>
                <a:stretch>
                  <a:fillRect l="-3239" t="-3947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ixaDeTexto 2">
            <a:extLst>
              <a:ext uri="{FF2B5EF4-FFF2-40B4-BE49-F238E27FC236}">
                <a16:creationId xmlns:a16="http://schemas.microsoft.com/office/drawing/2014/main" id="{80D822D3-F7D3-41FE-A94F-5B2C43B9AFBA}"/>
              </a:ext>
            </a:extLst>
          </p:cNvPr>
          <p:cNvSpPr txBox="1"/>
          <p:nvPr/>
        </p:nvSpPr>
        <p:spPr>
          <a:xfrm>
            <a:off x="5367087" y="3089764"/>
            <a:ext cx="6530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So, at each layer, we simplify the topology of the dataset, until it becomes linearly separable!</a:t>
            </a:r>
          </a:p>
        </p:txBody>
      </p:sp>
    </p:spTree>
    <p:extLst>
      <p:ext uri="{BB962C8B-B14F-4D97-AF65-F5344CB8AC3E}">
        <p14:creationId xmlns:p14="http://schemas.microsoft.com/office/powerpoint/2010/main" val="38928732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the </a:t>
            </a:r>
            <a:r>
              <a:rPr lang="en-US" sz="4000" dirty="0" err="1">
                <a:solidFill>
                  <a:srgbClr val="FFFFFF"/>
                </a:solidFill>
              </a:rPr>
              <a:t>Betti</a:t>
            </a:r>
            <a:r>
              <a:rPr lang="en-US" sz="4000" dirty="0">
                <a:solidFill>
                  <a:srgbClr val="FFFFFF"/>
                </a:solidFill>
              </a:rPr>
              <a:t> numbers change?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01EB7585-D759-4403-8AA5-28368AF5E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1622745"/>
            <a:ext cx="5367089" cy="41867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828F8DB4-C2C2-4E67-9B21-72E484B71D23}"/>
                  </a:ext>
                </a:extLst>
              </p:cNvPr>
              <p:cNvSpPr txBox="1"/>
              <p:nvPr/>
            </p:nvSpPr>
            <p:spPr>
              <a:xfrm>
                <a:off x="5514330" y="1891970"/>
                <a:ext cx="77216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dirty="0">
                    <a:latin typeface="Cambria Math" panose="02040503050406030204" pitchFamily="18" charset="0"/>
                  </a:rPr>
                  <a:t>Input</a:t>
                </a:r>
                <a:endParaRPr lang="pt-BR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4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= 4</a:t>
                </a:r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828F8DB4-C2C2-4E67-9B21-72E484B71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330" y="1891970"/>
                <a:ext cx="772160" cy="923330"/>
              </a:xfrm>
              <a:prstGeom prst="rect">
                <a:avLst/>
              </a:prstGeom>
              <a:blipFill>
                <a:blip r:embed="rId3"/>
                <a:stretch>
                  <a:fillRect l="-7143" t="-3947" r="-3968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581F67E4-4256-4825-9BA5-71E1C672CBCD}"/>
                  </a:ext>
                </a:extLst>
              </p:cNvPr>
              <p:cNvSpPr txBox="1"/>
              <p:nvPr/>
            </p:nvSpPr>
            <p:spPr>
              <a:xfrm>
                <a:off x="6682730" y="1891970"/>
                <a:ext cx="150623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dirty="0" err="1">
                    <a:latin typeface="Cambria Math" panose="02040503050406030204" pitchFamily="18" charset="0"/>
                  </a:rPr>
                  <a:t>Layer</a:t>
                </a:r>
                <a:r>
                  <a:rPr lang="pt-BR" dirty="0">
                    <a:latin typeface="Cambria Math" panose="02040503050406030204" pitchFamily="18" charset="0"/>
                  </a:rPr>
                  <a:t> 1</a:t>
                </a:r>
                <a:endParaRPr lang="pt-BR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1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= 4</a:t>
                </a:r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581F67E4-4256-4825-9BA5-71E1C672C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730" y="1891970"/>
                <a:ext cx="1506230" cy="923330"/>
              </a:xfrm>
              <a:prstGeom prst="rect">
                <a:avLst/>
              </a:prstGeom>
              <a:blipFill>
                <a:blip r:embed="rId4"/>
                <a:stretch>
                  <a:fillRect l="-3239" t="-3947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BB696C51-5589-4726-A104-DAE4736E9C7B}"/>
                  </a:ext>
                </a:extLst>
              </p:cNvPr>
              <p:cNvSpPr txBox="1"/>
              <p:nvPr/>
            </p:nvSpPr>
            <p:spPr>
              <a:xfrm>
                <a:off x="7832085" y="1885279"/>
                <a:ext cx="150623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dirty="0" err="1">
                    <a:latin typeface="Cambria Math" panose="02040503050406030204" pitchFamily="18" charset="0"/>
                  </a:rPr>
                  <a:t>Layer</a:t>
                </a:r>
                <a:r>
                  <a:rPr lang="pt-BR" dirty="0">
                    <a:latin typeface="Cambria Math" panose="02040503050406030204" pitchFamily="18" charset="0"/>
                  </a:rPr>
                  <a:t> 2</a:t>
                </a:r>
                <a:endParaRPr lang="pt-BR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1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= 2</a:t>
                </a:r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BB696C51-5589-4726-A104-DAE4736E9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2085" y="1885279"/>
                <a:ext cx="1506230" cy="923330"/>
              </a:xfrm>
              <a:prstGeom prst="rect">
                <a:avLst/>
              </a:prstGeom>
              <a:blipFill>
                <a:blip r:embed="rId5"/>
                <a:stretch>
                  <a:fillRect l="-3644" t="-3947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E6FBBA56-5EAE-464A-AB0E-E14750166859}"/>
                  </a:ext>
                </a:extLst>
              </p:cNvPr>
              <p:cNvSpPr txBox="1"/>
              <p:nvPr/>
            </p:nvSpPr>
            <p:spPr>
              <a:xfrm>
                <a:off x="8881732" y="1878588"/>
                <a:ext cx="150623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dirty="0" err="1">
                    <a:latin typeface="Cambria Math" panose="02040503050406030204" pitchFamily="18" charset="0"/>
                  </a:rPr>
                  <a:t>Layer</a:t>
                </a:r>
                <a:r>
                  <a:rPr lang="pt-BR" dirty="0">
                    <a:latin typeface="Cambria Math" panose="02040503050406030204" pitchFamily="18" charset="0"/>
                  </a:rPr>
                  <a:t> 3</a:t>
                </a:r>
                <a:endParaRPr lang="pt-BR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2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= 0</a:t>
                </a:r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E6FBBA56-5EAE-464A-AB0E-E14750166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1732" y="1878588"/>
                <a:ext cx="1506230" cy="923330"/>
              </a:xfrm>
              <a:prstGeom prst="rect">
                <a:avLst/>
              </a:prstGeom>
              <a:blipFill>
                <a:blip r:embed="rId6"/>
                <a:stretch>
                  <a:fillRect l="-3644" t="-3947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B401175F-EA64-4333-81B3-2116AC47A1B4}"/>
                  </a:ext>
                </a:extLst>
              </p:cNvPr>
              <p:cNvSpPr txBox="1"/>
              <p:nvPr/>
            </p:nvSpPr>
            <p:spPr>
              <a:xfrm>
                <a:off x="9900844" y="1891970"/>
                <a:ext cx="150623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dirty="0" err="1">
                    <a:latin typeface="Cambria Math" panose="02040503050406030204" pitchFamily="18" charset="0"/>
                  </a:rPr>
                  <a:t>Layer</a:t>
                </a:r>
                <a:r>
                  <a:rPr lang="pt-BR" dirty="0">
                    <a:latin typeface="Cambria Math" panose="02040503050406030204" pitchFamily="18" charset="0"/>
                  </a:rPr>
                  <a:t> 4</a:t>
                </a:r>
                <a:endParaRPr lang="pt-BR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4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= 0</a:t>
                </a:r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B401175F-EA64-4333-81B3-2116AC47A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0844" y="1891970"/>
                <a:ext cx="1506230" cy="923330"/>
              </a:xfrm>
              <a:prstGeom prst="rect">
                <a:avLst/>
              </a:prstGeom>
              <a:blipFill>
                <a:blip r:embed="rId7"/>
                <a:stretch>
                  <a:fillRect l="-3239" t="-3947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ixaDeTexto 2">
            <a:extLst>
              <a:ext uri="{FF2B5EF4-FFF2-40B4-BE49-F238E27FC236}">
                <a16:creationId xmlns:a16="http://schemas.microsoft.com/office/drawing/2014/main" id="{80D822D3-F7D3-41FE-A94F-5B2C43B9AFBA}"/>
              </a:ext>
            </a:extLst>
          </p:cNvPr>
          <p:cNvSpPr txBox="1"/>
          <p:nvPr/>
        </p:nvSpPr>
        <p:spPr>
          <a:xfrm>
            <a:off x="5367087" y="3089764"/>
            <a:ext cx="6530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So, at each layer, we simplify the topology of the dataset, until it becomes linearly separable!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17EC088-687A-4E86-B7EF-2956AB5FA8D7}"/>
              </a:ext>
            </a:extLst>
          </p:cNvPr>
          <p:cNvSpPr txBox="1"/>
          <p:nvPr/>
        </p:nvSpPr>
        <p:spPr>
          <a:xfrm>
            <a:off x="5367086" y="3803323"/>
            <a:ext cx="6824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neural network  = support vector machine with </a:t>
            </a:r>
            <a:r>
              <a:rPr lang="en-US" i="1" dirty="0"/>
              <a:t>unknown </a:t>
            </a:r>
            <a:r>
              <a:rPr lang="en-US" dirty="0"/>
              <a:t>kernel [8]</a:t>
            </a:r>
          </a:p>
        </p:txBody>
      </p:sp>
    </p:spTree>
    <p:extLst>
      <p:ext uri="{BB962C8B-B14F-4D97-AF65-F5344CB8AC3E}">
        <p14:creationId xmlns:p14="http://schemas.microsoft.com/office/powerpoint/2010/main" val="22742209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the </a:t>
            </a:r>
            <a:r>
              <a:rPr lang="en-US" sz="4000" dirty="0" err="1">
                <a:solidFill>
                  <a:srgbClr val="FFFFFF"/>
                </a:solidFill>
              </a:rPr>
              <a:t>Betti</a:t>
            </a:r>
            <a:r>
              <a:rPr lang="en-US" sz="4000" dirty="0">
                <a:solidFill>
                  <a:srgbClr val="FFFFFF"/>
                </a:solidFill>
              </a:rPr>
              <a:t> numbers change?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01EB7585-D759-4403-8AA5-28368AF5E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1622745"/>
            <a:ext cx="5367089" cy="41867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828F8DB4-C2C2-4E67-9B21-72E484B71D23}"/>
                  </a:ext>
                </a:extLst>
              </p:cNvPr>
              <p:cNvSpPr txBox="1"/>
              <p:nvPr/>
            </p:nvSpPr>
            <p:spPr>
              <a:xfrm>
                <a:off x="5514330" y="1891970"/>
                <a:ext cx="77216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dirty="0">
                    <a:latin typeface="Cambria Math" panose="02040503050406030204" pitchFamily="18" charset="0"/>
                  </a:rPr>
                  <a:t>Input</a:t>
                </a:r>
                <a:endParaRPr lang="pt-BR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4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= 4</a:t>
                </a:r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828F8DB4-C2C2-4E67-9B21-72E484B71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330" y="1891970"/>
                <a:ext cx="772160" cy="923330"/>
              </a:xfrm>
              <a:prstGeom prst="rect">
                <a:avLst/>
              </a:prstGeom>
              <a:blipFill>
                <a:blip r:embed="rId3"/>
                <a:stretch>
                  <a:fillRect l="-7143" t="-3947" r="-3968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581F67E4-4256-4825-9BA5-71E1C672CBCD}"/>
                  </a:ext>
                </a:extLst>
              </p:cNvPr>
              <p:cNvSpPr txBox="1"/>
              <p:nvPr/>
            </p:nvSpPr>
            <p:spPr>
              <a:xfrm>
                <a:off x="6682730" y="1891970"/>
                <a:ext cx="150623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dirty="0" err="1">
                    <a:latin typeface="Cambria Math" panose="02040503050406030204" pitchFamily="18" charset="0"/>
                  </a:rPr>
                  <a:t>Layer</a:t>
                </a:r>
                <a:r>
                  <a:rPr lang="pt-BR" dirty="0">
                    <a:latin typeface="Cambria Math" panose="02040503050406030204" pitchFamily="18" charset="0"/>
                  </a:rPr>
                  <a:t> 1</a:t>
                </a:r>
                <a:endParaRPr lang="pt-BR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1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= 4</a:t>
                </a:r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581F67E4-4256-4825-9BA5-71E1C672C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730" y="1891970"/>
                <a:ext cx="1506230" cy="923330"/>
              </a:xfrm>
              <a:prstGeom prst="rect">
                <a:avLst/>
              </a:prstGeom>
              <a:blipFill>
                <a:blip r:embed="rId4"/>
                <a:stretch>
                  <a:fillRect l="-3239" t="-3947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BB696C51-5589-4726-A104-DAE4736E9C7B}"/>
                  </a:ext>
                </a:extLst>
              </p:cNvPr>
              <p:cNvSpPr txBox="1"/>
              <p:nvPr/>
            </p:nvSpPr>
            <p:spPr>
              <a:xfrm>
                <a:off x="7832085" y="1885279"/>
                <a:ext cx="150623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dirty="0" err="1">
                    <a:latin typeface="Cambria Math" panose="02040503050406030204" pitchFamily="18" charset="0"/>
                  </a:rPr>
                  <a:t>Layer</a:t>
                </a:r>
                <a:r>
                  <a:rPr lang="pt-BR" dirty="0">
                    <a:latin typeface="Cambria Math" panose="02040503050406030204" pitchFamily="18" charset="0"/>
                  </a:rPr>
                  <a:t> 2</a:t>
                </a:r>
                <a:endParaRPr lang="pt-BR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1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= 2</a:t>
                </a:r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BB696C51-5589-4726-A104-DAE4736E9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2085" y="1885279"/>
                <a:ext cx="1506230" cy="923330"/>
              </a:xfrm>
              <a:prstGeom prst="rect">
                <a:avLst/>
              </a:prstGeom>
              <a:blipFill>
                <a:blip r:embed="rId5"/>
                <a:stretch>
                  <a:fillRect l="-3644" t="-3947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E6FBBA56-5EAE-464A-AB0E-E14750166859}"/>
                  </a:ext>
                </a:extLst>
              </p:cNvPr>
              <p:cNvSpPr txBox="1"/>
              <p:nvPr/>
            </p:nvSpPr>
            <p:spPr>
              <a:xfrm>
                <a:off x="8881732" y="1878588"/>
                <a:ext cx="150623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dirty="0" err="1">
                    <a:latin typeface="Cambria Math" panose="02040503050406030204" pitchFamily="18" charset="0"/>
                  </a:rPr>
                  <a:t>Layer</a:t>
                </a:r>
                <a:r>
                  <a:rPr lang="pt-BR" dirty="0">
                    <a:latin typeface="Cambria Math" panose="02040503050406030204" pitchFamily="18" charset="0"/>
                  </a:rPr>
                  <a:t> 3</a:t>
                </a:r>
                <a:endParaRPr lang="pt-BR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2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= 0</a:t>
                </a:r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E6FBBA56-5EAE-464A-AB0E-E14750166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1732" y="1878588"/>
                <a:ext cx="1506230" cy="923330"/>
              </a:xfrm>
              <a:prstGeom prst="rect">
                <a:avLst/>
              </a:prstGeom>
              <a:blipFill>
                <a:blip r:embed="rId6"/>
                <a:stretch>
                  <a:fillRect l="-3644" t="-3947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B401175F-EA64-4333-81B3-2116AC47A1B4}"/>
                  </a:ext>
                </a:extLst>
              </p:cNvPr>
              <p:cNvSpPr txBox="1"/>
              <p:nvPr/>
            </p:nvSpPr>
            <p:spPr>
              <a:xfrm>
                <a:off x="9900844" y="1891970"/>
                <a:ext cx="150623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dirty="0" err="1">
                    <a:latin typeface="Cambria Math" panose="02040503050406030204" pitchFamily="18" charset="0"/>
                  </a:rPr>
                  <a:t>Layer</a:t>
                </a:r>
                <a:r>
                  <a:rPr lang="pt-BR" dirty="0">
                    <a:latin typeface="Cambria Math" panose="02040503050406030204" pitchFamily="18" charset="0"/>
                  </a:rPr>
                  <a:t> 4</a:t>
                </a:r>
                <a:endParaRPr lang="pt-BR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4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= 0</a:t>
                </a:r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B401175F-EA64-4333-81B3-2116AC47A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0844" y="1891970"/>
                <a:ext cx="1506230" cy="923330"/>
              </a:xfrm>
              <a:prstGeom prst="rect">
                <a:avLst/>
              </a:prstGeom>
              <a:blipFill>
                <a:blip r:embed="rId7"/>
                <a:stretch>
                  <a:fillRect l="-3239" t="-3947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ixaDeTexto 2">
            <a:extLst>
              <a:ext uri="{FF2B5EF4-FFF2-40B4-BE49-F238E27FC236}">
                <a16:creationId xmlns:a16="http://schemas.microsoft.com/office/drawing/2014/main" id="{80D822D3-F7D3-41FE-A94F-5B2C43B9AFBA}"/>
              </a:ext>
            </a:extLst>
          </p:cNvPr>
          <p:cNvSpPr txBox="1"/>
          <p:nvPr/>
        </p:nvSpPr>
        <p:spPr>
          <a:xfrm>
            <a:off x="5367087" y="3089764"/>
            <a:ext cx="6530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So, at each layer, we simplify the topology of the dataset, until it becomes linearly separable!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17EC088-687A-4E86-B7EF-2956AB5FA8D7}"/>
              </a:ext>
            </a:extLst>
          </p:cNvPr>
          <p:cNvSpPr txBox="1"/>
          <p:nvPr/>
        </p:nvSpPr>
        <p:spPr>
          <a:xfrm>
            <a:off x="5367086" y="3803323"/>
            <a:ext cx="6824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neural network  = support vector machine with </a:t>
            </a:r>
            <a:r>
              <a:rPr lang="en-US" i="1" dirty="0"/>
              <a:t>unknown </a:t>
            </a:r>
            <a:r>
              <a:rPr lang="en-US" dirty="0"/>
              <a:t>kernel [8]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427FEC0-68D9-439E-B4DF-50DAB2A4AA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668000">
            <a:off x="2233639" y="2510597"/>
            <a:ext cx="6829425" cy="2657475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AC1A3B90-C9BE-4C65-B13A-51C3FCCA61CE}"/>
              </a:ext>
            </a:extLst>
          </p:cNvPr>
          <p:cNvSpPr/>
          <p:nvPr/>
        </p:nvSpPr>
        <p:spPr>
          <a:xfrm>
            <a:off x="314960" y="1644672"/>
            <a:ext cx="11732646" cy="49187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BA7872E-86C6-42FB-8069-F7C3E9EB24BA}"/>
              </a:ext>
            </a:extLst>
          </p:cNvPr>
          <p:cNvSpPr/>
          <p:nvPr/>
        </p:nvSpPr>
        <p:spPr>
          <a:xfrm>
            <a:off x="2613656" y="3204547"/>
            <a:ext cx="772160" cy="18062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971C0F80-A0C6-4358-BBD7-20F564A564E4}"/>
              </a:ext>
            </a:extLst>
          </p:cNvPr>
          <p:cNvSpPr/>
          <p:nvPr/>
        </p:nvSpPr>
        <p:spPr>
          <a:xfrm>
            <a:off x="4666016" y="3223360"/>
            <a:ext cx="1358892" cy="18062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BA836FFF-6649-46D9-95AC-20365BDB8A3A}"/>
              </a:ext>
            </a:extLst>
          </p:cNvPr>
          <p:cNvSpPr/>
          <p:nvPr/>
        </p:nvSpPr>
        <p:spPr>
          <a:xfrm>
            <a:off x="7173179" y="3223360"/>
            <a:ext cx="1601755" cy="18062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PERCEPTON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EFBC8843-6E99-4EB6-985F-78E72ACBD79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013837" y="4126487"/>
            <a:ext cx="1159342" cy="1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1F0EDE9C-3171-4BB6-B50B-F13EBB6C2CBA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3385816" y="4126488"/>
            <a:ext cx="1280200" cy="21927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007F036-6867-4279-8DC9-685765ABE447}"/>
              </a:ext>
            </a:extLst>
          </p:cNvPr>
          <p:cNvSpPr txBox="1"/>
          <p:nvPr/>
        </p:nvSpPr>
        <p:spPr>
          <a:xfrm>
            <a:off x="4768134" y="2773299"/>
            <a:ext cx="1088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d-1 layers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0EFCB37C-33F6-46E6-B490-594154124348}"/>
              </a:ext>
            </a:extLst>
          </p:cNvPr>
          <p:cNvSpPr txBox="1"/>
          <p:nvPr/>
        </p:nvSpPr>
        <p:spPr>
          <a:xfrm>
            <a:off x="7109107" y="2796440"/>
            <a:ext cx="1729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last hidden layer</a:t>
            </a:r>
          </a:p>
        </p:txBody>
      </p:sp>
    </p:spTree>
    <p:extLst>
      <p:ext uri="{BB962C8B-B14F-4D97-AF65-F5344CB8AC3E}">
        <p14:creationId xmlns:p14="http://schemas.microsoft.com/office/powerpoint/2010/main" val="11375363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the </a:t>
            </a:r>
            <a:r>
              <a:rPr lang="en-US" sz="4000" dirty="0" err="1">
                <a:solidFill>
                  <a:srgbClr val="FFFFFF"/>
                </a:solidFill>
              </a:rPr>
              <a:t>Betti</a:t>
            </a:r>
            <a:r>
              <a:rPr lang="en-US" sz="4000" dirty="0">
                <a:solidFill>
                  <a:srgbClr val="FFFFFF"/>
                </a:solidFill>
              </a:rPr>
              <a:t> numbers change?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639A238-8EB3-49AC-9F29-40163F5FF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49" y="1622745"/>
            <a:ext cx="6181725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446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the </a:t>
            </a:r>
            <a:r>
              <a:rPr lang="en-US" sz="4000" dirty="0" err="1">
                <a:solidFill>
                  <a:srgbClr val="FFFFFF"/>
                </a:solidFill>
              </a:rPr>
              <a:t>Betti</a:t>
            </a:r>
            <a:r>
              <a:rPr lang="en-US" sz="4000" dirty="0">
                <a:solidFill>
                  <a:srgbClr val="FFFFFF"/>
                </a:solidFill>
              </a:rPr>
              <a:t> numbers change?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639A238-8EB3-49AC-9F29-40163F5FF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49" y="1622745"/>
            <a:ext cx="6181725" cy="46101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CE72A24-0A1B-4C82-9A21-A69ED4355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1885279"/>
            <a:ext cx="2583835" cy="187478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CAE5AD9-1AA9-4AC3-B27F-24E6949FA1E9}"/>
              </a:ext>
            </a:extLst>
          </p:cNvPr>
          <p:cNvSpPr txBox="1"/>
          <p:nvPr/>
        </p:nvSpPr>
        <p:spPr>
          <a:xfrm>
            <a:off x="6960105" y="1569346"/>
            <a:ext cx="855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1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3E48C340-A287-407C-A92F-952E9088D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241" y="1885280"/>
            <a:ext cx="2583835" cy="1937876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C73798FF-D91D-425F-B43D-3D20EEA1406F}"/>
              </a:ext>
            </a:extLst>
          </p:cNvPr>
          <p:cNvSpPr txBox="1"/>
          <p:nvPr/>
        </p:nvSpPr>
        <p:spPr>
          <a:xfrm>
            <a:off x="10147351" y="1538326"/>
            <a:ext cx="855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2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C4ABB563-2428-4183-A894-92368AAA4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8" y="4819195"/>
            <a:ext cx="2562993" cy="1874782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F5617948-9E8C-41B9-8444-5494A8931CE9}"/>
              </a:ext>
            </a:extLst>
          </p:cNvPr>
          <p:cNvSpPr txBox="1"/>
          <p:nvPr/>
        </p:nvSpPr>
        <p:spPr>
          <a:xfrm>
            <a:off x="6960105" y="4443869"/>
            <a:ext cx="855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3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6E8C1D1A-C678-4C3B-B1BD-C2A0C5757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8779" y="4763003"/>
            <a:ext cx="2601257" cy="1937876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995A0C92-FDE1-42CE-A4BC-C02EB88D6C7D}"/>
              </a:ext>
            </a:extLst>
          </p:cNvPr>
          <p:cNvSpPr txBox="1"/>
          <p:nvPr/>
        </p:nvSpPr>
        <p:spPr>
          <a:xfrm>
            <a:off x="10161597" y="4393671"/>
            <a:ext cx="855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4</a:t>
            </a:r>
          </a:p>
        </p:txBody>
      </p:sp>
    </p:spTree>
    <p:extLst>
      <p:ext uri="{BB962C8B-B14F-4D97-AF65-F5344CB8AC3E}">
        <p14:creationId xmlns:p14="http://schemas.microsoft.com/office/powerpoint/2010/main" val="41957625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Are we done?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F844B83-9E80-49FB-B180-E0007B126A20}"/>
              </a:ext>
            </a:extLst>
          </p:cNvPr>
          <p:cNvSpPr txBox="1"/>
          <p:nvPr/>
        </p:nvSpPr>
        <p:spPr>
          <a:xfrm>
            <a:off x="1016000" y="2052320"/>
            <a:ext cx="9269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 Why do we need to go deeper if 2 layers is universal approximators? Is it not best to go wide?</a:t>
            </a:r>
          </a:p>
          <a:p>
            <a:pPr lvl="1"/>
            <a:r>
              <a:rPr lang="en-US" dirty="0"/>
              <a:t>Ans: Because deeper layers neural networks will change the topology faster</a:t>
            </a:r>
          </a:p>
        </p:txBody>
      </p:sp>
      <p:pic>
        <p:nvPicPr>
          <p:cNvPr id="4" name="Gráfico 3" descr="Marca de seleção com preenchimento sólido">
            <a:extLst>
              <a:ext uri="{FF2B5EF4-FFF2-40B4-BE49-F238E27FC236}">
                <a16:creationId xmlns:a16="http://schemas.microsoft.com/office/drawing/2014/main" id="{12B6669A-B2E0-4132-AF89-FF598FCBF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5329" y="16227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1757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Are we done?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F844B83-9E80-49FB-B180-E0007B126A20}"/>
              </a:ext>
            </a:extLst>
          </p:cNvPr>
          <p:cNvSpPr txBox="1"/>
          <p:nvPr/>
        </p:nvSpPr>
        <p:spPr>
          <a:xfrm>
            <a:off x="1016000" y="2052320"/>
            <a:ext cx="92697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 Why do we need to go deeper if 2 layers is universal approximators? Is it not best to go wide?</a:t>
            </a:r>
          </a:p>
          <a:p>
            <a:pPr lvl="1"/>
            <a:r>
              <a:rPr lang="en-US" dirty="0"/>
              <a:t>Ans: Because deeper layers neural networks will change the topology faster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ReLUs</a:t>
            </a:r>
            <a:r>
              <a:rPr lang="en-US" dirty="0"/>
              <a:t> tend to be better than hyperbolic tangent</a:t>
            </a:r>
          </a:p>
        </p:txBody>
      </p:sp>
      <p:pic>
        <p:nvPicPr>
          <p:cNvPr id="13" name="Gráfico 12" descr="Marca de seleção com preenchimento sólido">
            <a:extLst>
              <a:ext uri="{FF2B5EF4-FFF2-40B4-BE49-F238E27FC236}">
                <a16:creationId xmlns:a16="http://schemas.microsoft.com/office/drawing/2014/main" id="{DF7AE7A9-E04A-44B8-A2B8-F31A4F388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5329" y="1622745"/>
            <a:ext cx="914400" cy="9144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A37743D-0241-4074-A54C-5DC5A0DE8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48" y="3459113"/>
            <a:ext cx="5391150" cy="2638425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91731AC7-9C19-4A29-8FAE-05913B41D3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875" y="3598791"/>
            <a:ext cx="5019675" cy="2619375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E8E9EDF6-AB29-4715-BCC7-F7337EE9B067}"/>
              </a:ext>
            </a:extLst>
          </p:cNvPr>
          <p:cNvSpPr txBox="1"/>
          <p:nvPr/>
        </p:nvSpPr>
        <p:spPr>
          <a:xfrm>
            <a:off x="2041590" y="6108437"/>
            <a:ext cx="66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0080AE4-94DD-4F73-9BBE-DAFFADE6BE35}"/>
              </a:ext>
            </a:extLst>
          </p:cNvPr>
          <p:cNvSpPr txBox="1"/>
          <p:nvPr/>
        </p:nvSpPr>
        <p:spPr>
          <a:xfrm>
            <a:off x="8568648" y="6168751"/>
            <a:ext cx="61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tanh</a:t>
            </a:r>
          </a:p>
        </p:txBody>
      </p:sp>
    </p:spTree>
    <p:extLst>
      <p:ext uri="{BB962C8B-B14F-4D97-AF65-F5344CB8AC3E}">
        <p14:creationId xmlns:p14="http://schemas.microsoft.com/office/powerpoint/2010/main" val="20324250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Are we done?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F844B83-9E80-49FB-B180-E0007B126A20}"/>
              </a:ext>
            </a:extLst>
          </p:cNvPr>
          <p:cNvSpPr txBox="1"/>
          <p:nvPr/>
        </p:nvSpPr>
        <p:spPr>
          <a:xfrm>
            <a:off x="1016000" y="2052320"/>
            <a:ext cx="92697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 Why do we need to go deeper if 2 layers is universal approximators? Is it not best to go wide?</a:t>
            </a:r>
          </a:p>
          <a:p>
            <a:pPr lvl="1"/>
            <a:r>
              <a:rPr lang="en-US" dirty="0"/>
              <a:t>Ans: Because deeper layers neural networks will change the topology faster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ReLUs</a:t>
            </a:r>
            <a:r>
              <a:rPr lang="en-US" dirty="0"/>
              <a:t> tend to be better than hyperbolic tangent</a:t>
            </a:r>
          </a:p>
        </p:txBody>
      </p:sp>
      <p:pic>
        <p:nvPicPr>
          <p:cNvPr id="13" name="Gráfico 12" descr="Marca de seleção com preenchimento sólido">
            <a:extLst>
              <a:ext uri="{FF2B5EF4-FFF2-40B4-BE49-F238E27FC236}">
                <a16:creationId xmlns:a16="http://schemas.microsoft.com/office/drawing/2014/main" id="{DF7AE7A9-E04A-44B8-A2B8-F31A4F388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5329" y="1622745"/>
            <a:ext cx="914400" cy="9144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A37743D-0241-4074-A54C-5DC5A0DE8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48" y="3459113"/>
            <a:ext cx="5391150" cy="2638425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91731AC7-9C19-4A29-8FAE-05913B41D3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875" y="3598791"/>
            <a:ext cx="5019675" cy="2619375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E8E9EDF6-AB29-4715-BCC7-F7337EE9B067}"/>
              </a:ext>
            </a:extLst>
          </p:cNvPr>
          <p:cNvSpPr txBox="1"/>
          <p:nvPr/>
        </p:nvSpPr>
        <p:spPr>
          <a:xfrm>
            <a:off x="2041590" y="6108437"/>
            <a:ext cx="66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0080AE4-94DD-4F73-9BBE-DAFFADE6BE35}"/>
              </a:ext>
            </a:extLst>
          </p:cNvPr>
          <p:cNvSpPr txBox="1"/>
          <p:nvPr/>
        </p:nvSpPr>
        <p:spPr>
          <a:xfrm>
            <a:off x="8568648" y="6168751"/>
            <a:ext cx="61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tanh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4E4A037-3CD1-4F03-BAD7-25E4E194EC88}"/>
              </a:ext>
            </a:extLst>
          </p:cNvPr>
          <p:cNvSpPr txBox="1"/>
          <p:nvPr/>
        </p:nvSpPr>
        <p:spPr>
          <a:xfrm>
            <a:off x="6554913" y="3084716"/>
            <a:ext cx="4027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can’t beat them, join them!</a:t>
            </a:r>
          </a:p>
        </p:txBody>
      </p:sp>
    </p:spTree>
    <p:extLst>
      <p:ext uri="{BB962C8B-B14F-4D97-AF65-F5344CB8AC3E}">
        <p14:creationId xmlns:p14="http://schemas.microsoft.com/office/powerpoint/2010/main" val="24606339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Are we done?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F844B83-9E80-49FB-B180-E0007B126A20}"/>
              </a:ext>
            </a:extLst>
          </p:cNvPr>
          <p:cNvSpPr txBox="1"/>
          <p:nvPr/>
        </p:nvSpPr>
        <p:spPr>
          <a:xfrm>
            <a:off x="1016000" y="2052320"/>
            <a:ext cx="92697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 Why do we need to go deeper if 2 layers is universal approximators? Is it not best to go wide?</a:t>
            </a:r>
          </a:p>
          <a:p>
            <a:pPr lvl="1"/>
            <a:r>
              <a:rPr lang="en-US" dirty="0"/>
              <a:t>Ans: Because deeper layers neural networks will change the topology faster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ReLUs</a:t>
            </a:r>
            <a:r>
              <a:rPr lang="en-US" dirty="0"/>
              <a:t> tend to be better than hyperbolic tangent</a:t>
            </a:r>
          </a:p>
        </p:txBody>
      </p:sp>
      <p:pic>
        <p:nvPicPr>
          <p:cNvPr id="13" name="Gráfico 12" descr="Marca de seleção com preenchimento sólido">
            <a:extLst>
              <a:ext uri="{FF2B5EF4-FFF2-40B4-BE49-F238E27FC236}">
                <a16:creationId xmlns:a16="http://schemas.microsoft.com/office/drawing/2014/main" id="{DF7AE7A9-E04A-44B8-A2B8-F31A4F388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5329" y="1622745"/>
            <a:ext cx="914400" cy="9144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A37743D-0241-4074-A54C-5DC5A0DE8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48" y="3459113"/>
            <a:ext cx="5391150" cy="2638425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91731AC7-9C19-4A29-8FAE-05913B41D3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875" y="3598791"/>
            <a:ext cx="5019675" cy="2619375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E8E9EDF6-AB29-4715-BCC7-F7337EE9B067}"/>
              </a:ext>
            </a:extLst>
          </p:cNvPr>
          <p:cNvSpPr txBox="1"/>
          <p:nvPr/>
        </p:nvSpPr>
        <p:spPr>
          <a:xfrm>
            <a:off x="2041590" y="6108437"/>
            <a:ext cx="66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0080AE4-94DD-4F73-9BBE-DAFFADE6BE35}"/>
              </a:ext>
            </a:extLst>
          </p:cNvPr>
          <p:cNvSpPr txBox="1"/>
          <p:nvPr/>
        </p:nvSpPr>
        <p:spPr>
          <a:xfrm>
            <a:off x="8568648" y="6168751"/>
            <a:ext cx="61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tanh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4E4A037-3CD1-4F03-BAD7-25E4E194EC88}"/>
              </a:ext>
            </a:extLst>
          </p:cNvPr>
          <p:cNvSpPr txBox="1"/>
          <p:nvPr/>
        </p:nvSpPr>
        <p:spPr>
          <a:xfrm>
            <a:off x="6554913" y="3084716"/>
            <a:ext cx="4027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can’t beat them, join them!</a:t>
            </a:r>
          </a:p>
          <a:p>
            <a:r>
              <a:rPr lang="en-US" dirty="0"/>
              <a:t>Smooth functions </a:t>
            </a:r>
            <a:r>
              <a:rPr lang="en-US" i="1" dirty="0"/>
              <a:t>preserve</a:t>
            </a:r>
            <a:r>
              <a:rPr lang="en-US" dirty="0"/>
              <a:t> topology</a:t>
            </a:r>
          </a:p>
        </p:txBody>
      </p:sp>
    </p:spTree>
    <p:extLst>
      <p:ext uri="{BB962C8B-B14F-4D97-AF65-F5344CB8AC3E}">
        <p14:creationId xmlns:p14="http://schemas.microsoft.com/office/powerpoint/2010/main" val="3830240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What are manifolds?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4B20AE0F-874E-4B66-A682-F69FAD363AC9}"/>
              </a:ext>
            </a:extLst>
          </p:cNvPr>
          <p:cNvSpPr/>
          <p:nvPr/>
        </p:nvSpPr>
        <p:spPr>
          <a:xfrm>
            <a:off x="5843441" y="4096336"/>
            <a:ext cx="252559" cy="2864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7601D235-41C0-4062-92DF-15A5BBA6EE66}"/>
                  </a:ext>
                </a:extLst>
              </p:cNvPr>
              <p:cNvSpPr txBox="1"/>
              <p:nvPr/>
            </p:nvSpPr>
            <p:spPr>
              <a:xfrm>
                <a:off x="809296" y="2011802"/>
                <a:ext cx="80988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Manifolds are “figures” that look like some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pt-B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ℝ</m:t>
                        </m:r>
                      </m:e>
                      <m:sup>
                        <m:r>
                          <a:rPr kumimoji="0" lang="pt-B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in small patches </a:t>
                </a:r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7601D235-41C0-4062-92DF-15A5BBA6E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96" y="2011802"/>
                <a:ext cx="8098884" cy="461665"/>
              </a:xfrm>
              <a:prstGeom prst="rect">
                <a:avLst/>
              </a:prstGeom>
              <a:blipFill>
                <a:blip r:embed="rId2"/>
                <a:stretch>
                  <a:fillRect l="-1205" t="-10526" r="-2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o 3D 5" descr="Terra">
                <a:extLst>
                  <a:ext uri="{FF2B5EF4-FFF2-40B4-BE49-F238E27FC236}">
                    <a16:creationId xmlns:a16="http://schemas.microsoft.com/office/drawing/2014/main" id="{4D061463-7D46-4C44-AAAC-D5E6C0DD053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17629" y="2513642"/>
              <a:ext cx="4304182" cy="430418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304182" cy="4304183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6773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o 3D 5" descr="Terra">
                <a:extLst>
                  <a:ext uri="{FF2B5EF4-FFF2-40B4-BE49-F238E27FC236}">
                    <a16:creationId xmlns:a16="http://schemas.microsoft.com/office/drawing/2014/main" id="{4D061463-7D46-4C44-AAAC-D5E6C0DD05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17629" y="2513642"/>
                <a:ext cx="4304182" cy="43041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o 3D 3" descr="Paraquedista masculino">
                <a:extLst>
                  <a:ext uri="{FF2B5EF4-FFF2-40B4-BE49-F238E27FC236}">
                    <a16:creationId xmlns:a16="http://schemas.microsoft.com/office/drawing/2014/main" id="{C9169773-F715-41BD-9DD8-9F3A06769FE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055985" y="2751317"/>
              <a:ext cx="1136011" cy="406650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136011" cy="4066508"/>
                    </a:xfrm>
                    <a:prstGeom prst="rect">
                      <a:avLst/>
                    </a:prstGeom>
                  </am3d:spPr>
                  <am3d:camera>
                    <am3d:pos x="0" y="0" z="512674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3714" d="1000000"/>
                    <am3d:preTrans dx="-27279" dy="-17985891" dz="263366"/>
                    <am3d:scale>
                      <am3d:sx n="1000000" d="1000000"/>
                      <am3d:sy n="1000000" d="1000000"/>
                      <am3d:sz n="1000000" d="1000000"/>
                    </am3d:scale>
                    <am3d:rot ax="198497" ay="-3041675" az="-15365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3381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 descr="Paraquedista masculino">
                <a:extLst>
                  <a:ext uri="{FF2B5EF4-FFF2-40B4-BE49-F238E27FC236}">
                    <a16:creationId xmlns:a16="http://schemas.microsoft.com/office/drawing/2014/main" id="{C9169773-F715-41BD-9DD8-9F3A06769F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55985" y="2751317"/>
                <a:ext cx="1136011" cy="4066508"/>
              </a:xfrm>
              <a:prstGeom prst="rect">
                <a:avLst/>
              </a:prstGeom>
            </p:spPr>
          </p:pic>
        </mc:Fallback>
      </mc:AlternateContent>
      <p:sp>
        <p:nvSpPr>
          <p:cNvPr id="7" name="Balão de Fala: Oval 6">
            <a:extLst>
              <a:ext uri="{FF2B5EF4-FFF2-40B4-BE49-F238E27FC236}">
                <a16:creationId xmlns:a16="http://schemas.microsoft.com/office/drawing/2014/main" id="{1901C451-20A7-45D3-B96B-F0D06ABEAC9A}"/>
              </a:ext>
            </a:extLst>
          </p:cNvPr>
          <p:cNvSpPr/>
          <p:nvPr/>
        </p:nvSpPr>
        <p:spPr>
          <a:xfrm>
            <a:off x="7924801" y="1637607"/>
            <a:ext cx="3342750" cy="1814903"/>
          </a:xfrm>
          <a:prstGeom prst="wedgeEllipseCallout">
            <a:avLst>
              <a:gd name="adj1" fmla="val 41774"/>
              <a:gd name="adj2" fmla="val 57000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about flat Earth?</a:t>
            </a:r>
          </a:p>
        </p:txBody>
      </p:sp>
      <p:sp>
        <p:nvSpPr>
          <p:cNvPr id="13" name="Paralelogramo 12">
            <a:extLst>
              <a:ext uri="{FF2B5EF4-FFF2-40B4-BE49-F238E27FC236}">
                <a16:creationId xmlns:a16="http://schemas.microsoft.com/office/drawing/2014/main" id="{B71A3346-6262-4DA9-ABD9-5947EF282EF6}"/>
              </a:ext>
            </a:extLst>
          </p:cNvPr>
          <p:cNvSpPr/>
          <p:nvPr/>
        </p:nvSpPr>
        <p:spPr>
          <a:xfrm rot="16676017">
            <a:off x="6440939" y="2884288"/>
            <a:ext cx="1930400" cy="1417198"/>
          </a:xfrm>
          <a:prstGeom prst="parallelogram">
            <a:avLst>
              <a:gd name="adj" fmla="val 66338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áfico 14" descr="Patinação estrutura de tópicos">
            <a:extLst>
              <a:ext uri="{FF2B5EF4-FFF2-40B4-BE49-F238E27FC236}">
                <a16:creationId xmlns:a16="http://schemas.microsoft.com/office/drawing/2014/main" id="{BCF81004-ECDF-4CE5-AE52-7F55D1CA6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412014">
            <a:off x="7028796" y="272368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916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Are we done?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F844B83-9E80-49FB-B180-E0007B126A20}"/>
              </a:ext>
            </a:extLst>
          </p:cNvPr>
          <p:cNvSpPr txBox="1"/>
          <p:nvPr/>
        </p:nvSpPr>
        <p:spPr>
          <a:xfrm>
            <a:off x="1016000" y="2052320"/>
            <a:ext cx="92697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 Why do we need to go deeper if 2 layers is universal approximators? Is it not best to go wide?</a:t>
            </a:r>
          </a:p>
          <a:p>
            <a:pPr lvl="1"/>
            <a:r>
              <a:rPr lang="en-US" dirty="0"/>
              <a:t>Ans: Because deeper layers neural networks will change the topology faster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ReLUs</a:t>
            </a:r>
            <a:r>
              <a:rPr lang="en-US" dirty="0"/>
              <a:t> tend to be better than hyperbolic tangent</a:t>
            </a:r>
          </a:p>
        </p:txBody>
      </p:sp>
      <p:pic>
        <p:nvPicPr>
          <p:cNvPr id="13" name="Gráfico 12" descr="Marca de seleção com preenchimento sólido">
            <a:extLst>
              <a:ext uri="{FF2B5EF4-FFF2-40B4-BE49-F238E27FC236}">
                <a16:creationId xmlns:a16="http://schemas.microsoft.com/office/drawing/2014/main" id="{DF7AE7A9-E04A-44B8-A2B8-F31A4F388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5329" y="1622745"/>
            <a:ext cx="914400" cy="9144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A37743D-0241-4074-A54C-5DC5A0DE8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48" y="3459113"/>
            <a:ext cx="5391150" cy="2638425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91731AC7-9C19-4A29-8FAE-05913B41D3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875" y="3598791"/>
            <a:ext cx="5019675" cy="2619375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E8E9EDF6-AB29-4715-BCC7-F7337EE9B067}"/>
              </a:ext>
            </a:extLst>
          </p:cNvPr>
          <p:cNvSpPr txBox="1"/>
          <p:nvPr/>
        </p:nvSpPr>
        <p:spPr>
          <a:xfrm>
            <a:off x="2041590" y="6108437"/>
            <a:ext cx="66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0080AE4-94DD-4F73-9BBE-DAFFADE6BE35}"/>
              </a:ext>
            </a:extLst>
          </p:cNvPr>
          <p:cNvSpPr txBox="1"/>
          <p:nvPr/>
        </p:nvSpPr>
        <p:spPr>
          <a:xfrm>
            <a:off x="8568648" y="6168751"/>
            <a:ext cx="61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tanh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4E4A037-3CD1-4F03-BAD7-25E4E194EC88}"/>
              </a:ext>
            </a:extLst>
          </p:cNvPr>
          <p:cNvSpPr txBox="1"/>
          <p:nvPr/>
        </p:nvSpPr>
        <p:spPr>
          <a:xfrm>
            <a:off x="6554913" y="3084716"/>
            <a:ext cx="4027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can’t beat them, join them!</a:t>
            </a:r>
          </a:p>
          <a:p>
            <a:r>
              <a:rPr lang="en-US" dirty="0"/>
              <a:t>Smooth functions </a:t>
            </a:r>
            <a:r>
              <a:rPr lang="en-US" i="1" dirty="0"/>
              <a:t>preserve</a:t>
            </a:r>
            <a:r>
              <a:rPr lang="en-US" dirty="0"/>
              <a:t> topology</a:t>
            </a:r>
          </a:p>
        </p:txBody>
      </p:sp>
    </p:spTree>
    <p:extLst>
      <p:ext uri="{BB962C8B-B14F-4D97-AF65-F5344CB8AC3E}">
        <p14:creationId xmlns:p14="http://schemas.microsoft.com/office/powerpoint/2010/main" val="9252287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What is this new view?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2305B50-6CBD-4E48-86E2-F691A440055E}"/>
              </a:ext>
            </a:extLst>
          </p:cNvPr>
          <p:cNvSpPr txBox="1"/>
          <p:nvPr/>
        </p:nvSpPr>
        <p:spPr>
          <a:xfrm>
            <a:off x="8465620" y="1845967"/>
            <a:ext cx="24055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pt-BR" sz="2400" dirty="0" err="1">
                <a:solidFill>
                  <a:prstClr val="black"/>
                </a:solidFill>
                <a:latin typeface="Calibri" panose="020F0502020204030204"/>
              </a:rPr>
              <a:t>ReLU</a:t>
            </a:r>
            <a:endParaRPr kumimoji="0" lang="en-US" sz="24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021AEBA0-1452-4F4F-B910-ED2AD30F8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044" y="2675692"/>
            <a:ext cx="2433576" cy="2173866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9064E6C9-625A-49AB-82BF-AA6A168A1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6092" y="2675691"/>
            <a:ext cx="2433576" cy="2168095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3AE8B9A6-FA77-4952-8E70-6CAEE0FA7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161" y="4674883"/>
            <a:ext cx="2130459" cy="2107600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08734A9B-651F-4E56-9BBE-43704DC14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7911" y="4735726"/>
            <a:ext cx="2192852" cy="21076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4B82D35-0810-433D-879B-1B2019E668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8" y="2561329"/>
            <a:ext cx="2433577" cy="224222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487C72C-F2E6-449D-BBB7-CA7B128339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1781" y="2643107"/>
            <a:ext cx="2234885" cy="216809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48AD589-3E8B-40B9-A3C4-9B4A5AABDC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114" y="4803558"/>
            <a:ext cx="2116481" cy="191270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3C077F9E-E98E-45A5-952D-50C4634F2A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1781" y="4787955"/>
            <a:ext cx="2329991" cy="2011200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8A4F0430-1091-47EB-B899-25EE00555C6B}"/>
              </a:ext>
            </a:extLst>
          </p:cNvPr>
          <p:cNvSpPr txBox="1"/>
          <p:nvPr/>
        </p:nvSpPr>
        <p:spPr>
          <a:xfrm>
            <a:off x="2342230" y="1947656"/>
            <a:ext cx="24055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pt-BR" sz="2400" dirty="0" err="1">
                <a:solidFill>
                  <a:prstClr val="black"/>
                </a:solidFill>
                <a:latin typeface="Calibri" panose="020F0502020204030204"/>
              </a:rPr>
              <a:t>Tanh</a:t>
            </a:r>
            <a:endParaRPr kumimoji="0" lang="en-US" sz="24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69047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Does this work for real datasets?</a:t>
            </a:r>
            <a:r>
              <a:rPr lang="en-US" sz="2000" dirty="0">
                <a:solidFill>
                  <a:srgbClr val="FFFFFF"/>
                </a:solidFill>
              </a:rPr>
              <a:t>[6]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B5BFF95-405A-4C7C-82BE-708018E39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04" y="3216827"/>
            <a:ext cx="2381250" cy="1266825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D0C67806-DAB8-4F1F-BC60-F292D9FC3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021" y="2588606"/>
            <a:ext cx="780097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5993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Does this work for real datasets?</a:t>
            </a:r>
            <a:r>
              <a:rPr lang="en-US" sz="2000" dirty="0">
                <a:solidFill>
                  <a:srgbClr val="FFFFFF"/>
                </a:solidFill>
              </a:rPr>
              <a:t>[6]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B5BFF95-405A-4C7C-82BE-708018E39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04" y="3216827"/>
            <a:ext cx="2381250" cy="1266825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D0C67806-DAB8-4F1F-BC60-F292D9FC3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021" y="2588606"/>
            <a:ext cx="7800975" cy="3057525"/>
          </a:xfrm>
          <a:prstGeom prst="rect">
            <a:avLst/>
          </a:prstGeom>
        </p:spPr>
      </p:pic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39333F1A-FFB0-42E6-82CC-E2730F5FD95D}"/>
              </a:ext>
            </a:extLst>
          </p:cNvPr>
          <p:cNvSpPr/>
          <p:nvPr/>
        </p:nvSpPr>
        <p:spPr>
          <a:xfrm>
            <a:off x="5107283" y="2918395"/>
            <a:ext cx="698643" cy="256854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577BAFB1-A241-4423-ADB0-17E96AB894BF}"/>
              </a:ext>
            </a:extLst>
          </p:cNvPr>
          <p:cNvSpPr/>
          <p:nvPr/>
        </p:nvSpPr>
        <p:spPr>
          <a:xfrm>
            <a:off x="5077487" y="4665915"/>
            <a:ext cx="698643" cy="256854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9232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What is next?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7CA383A-54A2-4318-A426-815342E44CCC}"/>
              </a:ext>
            </a:extLst>
          </p:cNvPr>
          <p:cNvSpPr txBox="1"/>
          <p:nvPr/>
        </p:nvSpPr>
        <p:spPr>
          <a:xfrm>
            <a:off x="459349" y="1891970"/>
            <a:ext cx="8725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/>
              <a:t>What about SWISH?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05E92AD-6C04-436C-B3C2-96C9673EC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918" y="1963979"/>
            <a:ext cx="3026715" cy="1597433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DE5FCC09-D000-49A8-A452-CC7CD29EDC0F}"/>
              </a:ext>
            </a:extLst>
          </p:cNvPr>
          <p:cNvSpPr txBox="1"/>
          <p:nvPr/>
        </p:nvSpPr>
        <p:spPr>
          <a:xfrm>
            <a:off x="5555029" y="3493307"/>
            <a:ext cx="80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SWISH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CF508003-C2C8-44B8-840F-5FEA03443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27" y="4326592"/>
            <a:ext cx="2358301" cy="2451596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2EC53EE1-542F-49D2-A4FF-14A322A02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6728" y="4393094"/>
            <a:ext cx="2358301" cy="232280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5FA69784-91D4-46EC-AF54-0E1296A7B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4566" y="4515122"/>
            <a:ext cx="2195747" cy="2200772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463A9664-1472-4D01-AC3F-5D8DA92EFD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1754" y="4326592"/>
            <a:ext cx="2536454" cy="232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659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What is next?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7CA383A-54A2-4318-A426-815342E44CCC}"/>
              </a:ext>
            </a:extLst>
          </p:cNvPr>
          <p:cNvSpPr txBox="1"/>
          <p:nvPr/>
        </p:nvSpPr>
        <p:spPr>
          <a:xfrm>
            <a:off x="459349" y="1891970"/>
            <a:ext cx="10585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/>
              <a:t>What about SWISH?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/>
              <a:t>What happens in very deep networks? Does this fit with the layer filtering interpretation?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FE4448B-4CAB-4F93-BA6E-504F9480E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31" y="2726789"/>
            <a:ext cx="9773188" cy="413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2633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What is next?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7CA383A-54A2-4318-A426-815342E44CCC}"/>
              </a:ext>
            </a:extLst>
          </p:cNvPr>
          <p:cNvSpPr txBox="1"/>
          <p:nvPr/>
        </p:nvSpPr>
        <p:spPr>
          <a:xfrm>
            <a:off x="459349" y="1891970"/>
            <a:ext cx="105853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/>
              <a:t>What about SWISH?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/>
              <a:t>What happens in very deep networks? Does this fit with the layer filtering interpretation?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/>
              <a:t>Can we explain architecture differences in terms of the original topology of the dataset? Can this be somewhat used to improve performance? [7]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FFE449D-C75A-45EB-8CF8-C79829D07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735" y="3272421"/>
            <a:ext cx="2363700" cy="2294855"/>
          </a:xfrm>
          <a:prstGeom prst="rect">
            <a:avLst/>
          </a:prstGeom>
        </p:spPr>
      </p:pic>
      <p:pic>
        <p:nvPicPr>
          <p:cNvPr id="1026" name="Picture 2" descr="Pin on quadros">
            <a:extLst>
              <a:ext uri="{FF2B5EF4-FFF2-40B4-BE49-F238E27FC236}">
                <a16:creationId xmlns:a16="http://schemas.microsoft.com/office/drawing/2014/main" id="{5B7F6A2B-5BDA-420D-8916-0B33C8259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00" y="3272421"/>
            <a:ext cx="3432039" cy="229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8438747C-3572-461A-9F10-237E391EC92C}"/>
              </a:ext>
            </a:extLst>
          </p:cNvPr>
          <p:cNvSpPr/>
          <p:nvPr/>
        </p:nvSpPr>
        <p:spPr>
          <a:xfrm>
            <a:off x="3788289" y="4226560"/>
            <a:ext cx="906064" cy="29488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B70D56FE-7A80-4E89-80BD-74628342FD13}"/>
                  </a:ext>
                </a:extLst>
              </p:cNvPr>
              <p:cNvSpPr txBox="1"/>
              <p:nvPr/>
            </p:nvSpPr>
            <p:spPr>
              <a:xfrm>
                <a:off x="5362987" y="5658640"/>
                <a:ext cx="10911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B70D56FE-7A80-4E89-80BD-74628342F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987" y="5658640"/>
                <a:ext cx="109119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357EC306-6B0B-4DEF-94B4-57A4089ED82C}"/>
              </a:ext>
            </a:extLst>
          </p:cNvPr>
          <p:cNvSpPr/>
          <p:nvPr/>
        </p:nvSpPr>
        <p:spPr>
          <a:xfrm>
            <a:off x="7306867" y="4170804"/>
            <a:ext cx="906064" cy="29488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A04BB221-9063-49D9-86B0-3922515F6EC8}"/>
              </a:ext>
            </a:extLst>
          </p:cNvPr>
          <p:cNvCxnSpPr>
            <a:cxnSpLocks/>
          </p:cNvCxnSpPr>
          <p:nvPr/>
        </p:nvCxnSpPr>
        <p:spPr>
          <a:xfrm flipV="1">
            <a:off x="9265920" y="3272421"/>
            <a:ext cx="0" cy="1594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06B88CCA-2EEB-4292-BA17-4117CA4E13A9}"/>
              </a:ext>
            </a:extLst>
          </p:cNvPr>
          <p:cNvCxnSpPr>
            <a:cxnSpLocks/>
          </p:cNvCxnSpPr>
          <p:nvPr/>
        </p:nvCxnSpPr>
        <p:spPr>
          <a:xfrm>
            <a:off x="9265920" y="4866640"/>
            <a:ext cx="14997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61A76F8F-3A55-4FE2-968F-607A9F169342}"/>
              </a:ext>
            </a:extLst>
          </p:cNvPr>
          <p:cNvCxnSpPr>
            <a:cxnSpLocks/>
          </p:cNvCxnSpPr>
          <p:nvPr/>
        </p:nvCxnSpPr>
        <p:spPr>
          <a:xfrm flipH="1">
            <a:off x="8442960" y="4866640"/>
            <a:ext cx="822960" cy="700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00CF4F32-2E55-4504-8369-433DA2539192}"/>
                  </a:ext>
                </a:extLst>
              </p:cNvPr>
              <p:cNvSpPr txBox="1"/>
              <p:nvPr/>
            </p:nvSpPr>
            <p:spPr>
              <a:xfrm>
                <a:off x="9265920" y="5658640"/>
                <a:ext cx="6283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00CF4F32-2E55-4504-8369-433DA2539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5920" y="5658640"/>
                <a:ext cx="62831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Seta: para a Direita 23">
            <a:extLst>
              <a:ext uri="{FF2B5EF4-FFF2-40B4-BE49-F238E27FC236}">
                <a16:creationId xmlns:a16="http://schemas.microsoft.com/office/drawing/2014/main" id="{B41E3C83-5FC5-4818-A536-7814ECA07711}"/>
              </a:ext>
            </a:extLst>
          </p:cNvPr>
          <p:cNvSpPr/>
          <p:nvPr/>
        </p:nvSpPr>
        <p:spPr>
          <a:xfrm rot="19387479">
            <a:off x="9143131" y="4434403"/>
            <a:ext cx="1349705" cy="81063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172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Works Cited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C9E7ADB-31F2-4ADC-B575-0A7F138BB267}"/>
              </a:ext>
            </a:extLst>
          </p:cNvPr>
          <p:cNvSpPr txBox="1"/>
          <p:nvPr/>
        </p:nvSpPr>
        <p:spPr>
          <a:xfrm>
            <a:off x="355600" y="1928231"/>
            <a:ext cx="1148079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</a:rPr>
              <a:t>[1] </a:t>
            </a:r>
            <a:r>
              <a:rPr lang="en-US" sz="1400" b="0" i="0" dirty="0" err="1">
                <a:effectLst/>
                <a:latin typeface="Arial" panose="020B0604020202020204" pitchFamily="34" charset="0"/>
              </a:rPr>
              <a:t>BRANDONTHECODER.Visualizing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 a mobius strip </a:t>
            </a:r>
            <a:r>
              <a:rPr lang="en-US" sz="1400" b="0" i="0" dirty="0" err="1">
                <a:effectLst/>
                <a:latin typeface="Arial" panose="020B0604020202020204" pitchFamily="34" charset="0"/>
              </a:rPr>
              <a:t>withpython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, </a:t>
            </a:r>
            <a:r>
              <a:rPr lang="en-US" sz="1400" b="0" i="0" dirty="0">
                <a:effectLst/>
                <a:latin typeface="Arial" panose="020B0604020202020204" pitchFamily="34" charset="0"/>
                <a:hlinkClick r:id="rId2"/>
              </a:rPr>
              <a:t>https://www.kaggle.com/brandonnova/visualizing-a-mobius-strip-with-python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, Apr 2021.</a:t>
            </a:r>
          </a:p>
          <a:p>
            <a:endParaRPr lang="pt-BR" sz="1400" dirty="0">
              <a:latin typeface="Arial" panose="020B0604020202020204" pitchFamily="34" charset="0"/>
            </a:endParaRPr>
          </a:p>
          <a:p>
            <a:r>
              <a:rPr lang="pt-BR" sz="1400" b="0" i="0" dirty="0">
                <a:effectLst/>
                <a:latin typeface="Arial" panose="020B0604020202020204" pitchFamily="34" charset="0"/>
              </a:rPr>
              <a:t>[2] </a:t>
            </a:r>
            <a:r>
              <a:rPr lang="pt-BR" sz="1400" b="0" i="0" dirty="0" err="1">
                <a:effectLst/>
                <a:latin typeface="Arial" panose="020B0604020202020204" pitchFamily="34" charset="0"/>
              </a:rPr>
              <a:t>willhalwyn.Topologydeformationofcircletosquare</a:t>
            </a:r>
            <a:r>
              <a:rPr lang="pt-BR" sz="1400" b="0" i="0" dirty="0">
                <a:effectLst/>
                <a:latin typeface="Arial" panose="020B0604020202020204" pitchFamily="34" charset="0"/>
                <a:hlinkClick r:id="rId3"/>
              </a:rPr>
              <a:t>, https://www.geogebra.org/m/tkk74rtm</a:t>
            </a:r>
            <a:r>
              <a:rPr lang="pt-BR" sz="1400" b="0" i="0" dirty="0">
                <a:effectLst/>
                <a:latin typeface="Arial" panose="020B0604020202020204" pitchFamily="34" charset="0"/>
              </a:rPr>
              <a:t>, 2021.</a:t>
            </a:r>
            <a:endParaRPr lang="en-US" sz="1400" b="0" i="0" dirty="0">
              <a:effectLst/>
              <a:latin typeface="Arial" panose="020B0604020202020204" pitchFamily="34" charset="0"/>
            </a:endParaRPr>
          </a:p>
          <a:p>
            <a:endParaRPr lang="pt-BR" sz="1400" b="0" i="0" dirty="0">
              <a:effectLst/>
              <a:latin typeface="Arial" panose="020B0604020202020204" pitchFamily="34" charset="0"/>
            </a:endParaRPr>
          </a:p>
          <a:p>
            <a:r>
              <a:rPr lang="pt-BR" sz="1400" b="0" i="0" dirty="0">
                <a:effectLst/>
                <a:latin typeface="Arial" panose="020B0604020202020204" pitchFamily="34" charset="0"/>
              </a:rPr>
              <a:t>[3] 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G. </a:t>
            </a:r>
            <a:r>
              <a:rPr lang="en-US" sz="1400" b="0" i="0" dirty="0" err="1">
                <a:effectLst/>
                <a:latin typeface="Arial" panose="020B0604020202020204" pitchFamily="34" charset="0"/>
              </a:rPr>
              <a:t>Cybenko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. Approximation by superpositions of a sigmoidal </a:t>
            </a:r>
            <a:r>
              <a:rPr lang="en-US" sz="1400" b="0" i="0" dirty="0" err="1">
                <a:effectLst/>
                <a:latin typeface="Arial" panose="020B0604020202020204" pitchFamily="34" charset="0"/>
              </a:rPr>
              <a:t>function.Mathematics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 of Control, Signals and Systems, 2(4):303–314, Dec 1989.</a:t>
            </a:r>
          </a:p>
          <a:p>
            <a:endParaRPr lang="pt-BR" sz="1400" b="0" i="0" dirty="0">
              <a:effectLst/>
              <a:latin typeface="Arial" panose="020B0604020202020204" pitchFamily="34" charset="0"/>
            </a:endParaRPr>
          </a:p>
          <a:p>
            <a:r>
              <a:rPr lang="pt-BR" sz="1400" b="0" i="0" dirty="0">
                <a:effectLst/>
                <a:latin typeface="Arial" panose="020B0604020202020204" pitchFamily="34" charset="0"/>
              </a:rPr>
              <a:t>[4] </a:t>
            </a:r>
            <a:r>
              <a:rPr lang="de-DE" sz="1400" b="0" i="0" dirty="0">
                <a:effectLst/>
                <a:latin typeface="Arial" panose="020B0604020202020204" pitchFamily="34" charset="0"/>
              </a:rPr>
              <a:t>Zeiler, M. D. and Fergus, R, cited by </a:t>
            </a:r>
            <a:r>
              <a:rPr lang="pt-BR" sz="1400" b="0" i="0" dirty="0">
                <a:effectLst/>
                <a:latin typeface="Arial" panose="020B0604020202020204" pitchFamily="34" charset="0"/>
              </a:rPr>
              <a:t>Ian </a:t>
            </a:r>
            <a:r>
              <a:rPr lang="pt-BR" sz="1400" b="0" i="0" dirty="0" err="1">
                <a:effectLst/>
                <a:latin typeface="Arial" panose="020B0604020202020204" pitchFamily="34" charset="0"/>
              </a:rPr>
              <a:t>Goodfellow</a:t>
            </a:r>
            <a:r>
              <a:rPr lang="pt-BR" sz="1400" b="0" i="0" dirty="0">
                <a:effectLst/>
                <a:latin typeface="Arial" panose="020B0604020202020204" pitchFamily="34" charset="0"/>
              </a:rPr>
              <a:t>, </a:t>
            </a:r>
            <a:r>
              <a:rPr lang="pt-BR" sz="1400" b="0" i="0" dirty="0" err="1">
                <a:effectLst/>
                <a:latin typeface="Arial" panose="020B0604020202020204" pitchFamily="34" charset="0"/>
              </a:rPr>
              <a:t>Yoshua</a:t>
            </a:r>
            <a:r>
              <a:rPr lang="pt-BR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pt-BR" sz="1400" b="0" i="0" dirty="0" err="1">
                <a:effectLst/>
                <a:latin typeface="Arial" panose="020B0604020202020204" pitchFamily="34" charset="0"/>
              </a:rPr>
              <a:t>Bengio</a:t>
            </a:r>
            <a:r>
              <a:rPr lang="pt-BR" sz="1400" b="0" i="0" dirty="0">
                <a:effectLst/>
                <a:latin typeface="Arial" panose="020B0604020202020204" pitchFamily="34" charset="0"/>
              </a:rPr>
              <a:t>, </a:t>
            </a:r>
            <a:r>
              <a:rPr lang="pt-BR" sz="1400" b="0" i="0" dirty="0" err="1">
                <a:effectLst/>
                <a:latin typeface="Arial" panose="020B0604020202020204" pitchFamily="34" charset="0"/>
              </a:rPr>
              <a:t>and</a:t>
            </a:r>
            <a:r>
              <a:rPr lang="pt-BR" sz="1400" b="0" i="0" dirty="0">
                <a:effectLst/>
                <a:latin typeface="Arial" panose="020B0604020202020204" pitchFamily="34" charset="0"/>
              </a:rPr>
              <a:t> Aaron </a:t>
            </a:r>
            <a:r>
              <a:rPr lang="pt-BR" sz="1400" b="0" i="0" dirty="0" err="1">
                <a:effectLst/>
                <a:latin typeface="Arial" panose="020B0604020202020204" pitchFamily="34" charset="0"/>
              </a:rPr>
              <a:t>Courville.Deep</a:t>
            </a:r>
            <a:r>
              <a:rPr lang="pt-BR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pt-BR" sz="1400" b="0" i="0" dirty="0" err="1">
                <a:effectLst/>
                <a:latin typeface="Arial" panose="020B0604020202020204" pitchFamily="34" charset="0"/>
              </a:rPr>
              <a:t>Learning.MIT</a:t>
            </a:r>
            <a:r>
              <a:rPr lang="pt-BR" sz="1400" b="0" i="0" dirty="0">
                <a:effectLst/>
                <a:latin typeface="Arial" panose="020B0604020202020204" pitchFamily="34" charset="0"/>
              </a:rPr>
              <a:t> Press, 2016. </a:t>
            </a:r>
            <a:r>
              <a:rPr lang="pt-BR" sz="1400" b="0" i="0" dirty="0">
                <a:effectLst/>
                <a:latin typeface="Arial" panose="020B0604020202020204" pitchFamily="34" charset="0"/>
                <a:hlinkClick r:id="rId4"/>
              </a:rPr>
              <a:t>http://www.deeplearningbook.org</a:t>
            </a:r>
            <a:r>
              <a:rPr lang="pt-BR" sz="1400" b="0" i="0" dirty="0">
                <a:effectLst/>
                <a:latin typeface="Arial" panose="020B0604020202020204" pitchFamily="34" charset="0"/>
              </a:rPr>
              <a:t>.</a:t>
            </a:r>
          </a:p>
          <a:p>
            <a:endParaRPr lang="pt-BR" sz="1400" dirty="0">
              <a:latin typeface="Arial" panose="020B0604020202020204" pitchFamily="34" charset="0"/>
            </a:endParaRPr>
          </a:p>
          <a:p>
            <a:r>
              <a:rPr lang="pt-BR" sz="1400" b="0" i="0" dirty="0">
                <a:effectLst/>
                <a:latin typeface="Arial" panose="020B0604020202020204" pitchFamily="34" charset="0"/>
              </a:rPr>
              <a:t>[5] </a:t>
            </a:r>
            <a:r>
              <a:rPr lang="en-US" sz="1400" b="0" i="0" dirty="0" err="1">
                <a:effectLst/>
                <a:latin typeface="Arial" panose="020B0604020202020204" pitchFamily="34" charset="0"/>
              </a:rPr>
              <a:t>Montufar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1400" b="0" i="1" dirty="0">
                <a:effectLst/>
                <a:latin typeface="Arial" panose="020B0604020202020204" pitchFamily="34" charset="0"/>
              </a:rPr>
              <a:t>et al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.</a:t>
            </a:r>
            <a:r>
              <a:rPr lang="de-DE" sz="1400" b="0" i="0" dirty="0">
                <a:effectLst/>
                <a:latin typeface="Arial" panose="020B0604020202020204" pitchFamily="34" charset="0"/>
              </a:rPr>
              <a:t>, cited by </a:t>
            </a:r>
            <a:r>
              <a:rPr lang="pt-BR" sz="1400" b="0" i="0" dirty="0">
                <a:effectLst/>
                <a:latin typeface="Arial" panose="020B0604020202020204" pitchFamily="34" charset="0"/>
              </a:rPr>
              <a:t>Ian </a:t>
            </a:r>
            <a:r>
              <a:rPr lang="pt-BR" sz="1400" b="0" i="0" dirty="0" err="1">
                <a:effectLst/>
                <a:latin typeface="Arial" panose="020B0604020202020204" pitchFamily="34" charset="0"/>
              </a:rPr>
              <a:t>Goodfellow</a:t>
            </a:r>
            <a:r>
              <a:rPr lang="pt-BR" sz="1400" b="0" i="0" dirty="0">
                <a:effectLst/>
                <a:latin typeface="Arial" panose="020B0604020202020204" pitchFamily="34" charset="0"/>
              </a:rPr>
              <a:t>, </a:t>
            </a:r>
            <a:r>
              <a:rPr lang="pt-BR" sz="1400" b="0" i="0" dirty="0" err="1">
                <a:effectLst/>
                <a:latin typeface="Arial" panose="020B0604020202020204" pitchFamily="34" charset="0"/>
              </a:rPr>
              <a:t>Yoshua</a:t>
            </a:r>
            <a:r>
              <a:rPr lang="pt-BR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pt-BR" sz="1400" b="0" i="0" dirty="0" err="1">
                <a:effectLst/>
                <a:latin typeface="Arial" panose="020B0604020202020204" pitchFamily="34" charset="0"/>
              </a:rPr>
              <a:t>Bengio</a:t>
            </a:r>
            <a:r>
              <a:rPr lang="pt-BR" sz="1400" b="0" i="0" dirty="0">
                <a:effectLst/>
                <a:latin typeface="Arial" panose="020B0604020202020204" pitchFamily="34" charset="0"/>
              </a:rPr>
              <a:t>, </a:t>
            </a:r>
            <a:r>
              <a:rPr lang="pt-BR" sz="1400" b="0" i="0" dirty="0" err="1">
                <a:effectLst/>
                <a:latin typeface="Arial" panose="020B0604020202020204" pitchFamily="34" charset="0"/>
              </a:rPr>
              <a:t>and</a:t>
            </a:r>
            <a:r>
              <a:rPr lang="pt-BR" sz="1400" b="0" i="0" dirty="0">
                <a:effectLst/>
                <a:latin typeface="Arial" panose="020B0604020202020204" pitchFamily="34" charset="0"/>
              </a:rPr>
              <a:t> Aaron </a:t>
            </a:r>
            <a:r>
              <a:rPr lang="pt-BR" sz="1400" b="0" i="0" dirty="0" err="1">
                <a:effectLst/>
                <a:latin typeface="Arial" panose="020B0604020202020204" pitchFamily="34" charset="0"/>
              </a:rPr>
              <a:t>Courville.Deep</a:t>
            </a:r>
            <a:r>
              <a:rPr lang="pt-BR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pt-BR" sz="1400" b="0" i="0" dirty="0" err="1">
                <a:effectLst/>
                <a:latin typeface="Arial" panose="020B0604020202020204" pitchFamily="34" charset="0"/>
              </a:rPr>
              <a:t>Learning.MIT</a:t>
            </a:r>
            <a:r>
              <a:rPr lang="pt-BR" sz="1400" b="0" i="0" dirty="0">
                <a:effectLst/>
                <a:latin typeface="Arial" panose="020B0604020202020204" pitchFamily="34" charset="0"/>
              </a:rPr>
              <a:t> Press, 2016. </a:t>
            </a:r>
            <a:r>
              <a:rPr lang="pt-BR" sz="1400" b="0" i="0" dirty="0">
                <a:effectLst/>
                <a:latin typeface="Arial" panose="020B0604020202020204" pitchFamily="34" charset="0"/>
                <a:hlinkClick r:id="rId5"/>
              </a:rPr>
              <a:t>http://www.deeplearningbook.org</a:t>
            </a:r>
            <a:r>
              <a:rPr lang="pt-BR" sz="1400" b="0" i="0" dirty="0">
                <a:effectLst/>
                <a:latin typeface="Arial" panose="020B0604020202020204" pitchFamily="34" charset="0"/>
              </a:rPr>
              <a:t>.</a:t>
            </a:r>
          </a:p>
          <a:p>
            <a:endParaRPr lang="pt-BR" sz="1400" b="0" i="0" dirty="0">
              <a:effectLst/>
              <a:latin typeface="Arial" panose="020B0604020202020204" pitchFamily="34" charset="0"/>
            </a:endParaRPr>
          </a:p>
          <a:p>
            <a:r>
              <a:rPr lang="pt-BR" sz="1400" b="0" i="0" dirty="0">
                <a:effectLst/>
                <a:latin typeface="Arial" panose="020B0604020202020204" pitchFamily="34" charset="0"/>
              </a:rPr>
              <a:t>[6] Gregory </a:t>
            </a:r>
            <a:r>
              <a:rPr lang="pt-BR" sz="1400" b="0" i="0" dirty="0" err="1">
                <a:effectLst/>
                <a:latin typeface="Arial" panose="020B0604020202020204" pitchFamily="34" charset="0"/>
              </a:rPr>
              <a:t>Naitzat</a:t>
            </a:r>
            <a:r>
              <a:rPr lang="pt-BR" sz="1400" b="0" i="0" dirty="0">
                <a:effectLst/>
                <a:latin typeface="Arial" panose="020B0604020202020204" pitchFamily="34" charset="0"/>
              </a:rPr>
              <a:t>, Andrey </a:t>
            </a:r>
            <a:r>
              <a:rPr lang="pt-BR" sz="1400" b="0" i="0" dirty="0" err="1">
                <a:effectLst/>
                <a:latin typeface="Arial" panose="020B0604020202020204" pitchFamily="34" charset="0"/>
              </a:rPr>
              <a:t>Zhitnikov</a:t>
            </a:r>
            <a:r>
              <a:rPr lang="pt-BR" sz="1400" b="0" i="0" dirty="0">
                <a:effectLst/>
                <a:latin typeface="Arial" panose="020B0604020202020204" pitchFamily="34" charset="0"/>
              </a:rPr>
              <a:t>, </a:t>
            </a:r>
            <a:r>
              <a:rPr lang="pt-BR" sz="1400" b="0" i="0" dirty="0" err="1">
                <a:effectLst/>
                <a:latin typeface="Arial" panose="020B0604020202020204" pitchFamily="34" charset="0"/>
              </a:rPr>
              <a:t>and</a:t>
            </a:r>
            <a:r>
              <a:rPr lang="pt-BR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pt-BR" sz="1400" b="0" i="0" dirty="0" err="1">
                <a:effectLst/>
                <a:latin typeface="Arial" panose="020B0604020202020204" pitchFamily="34" charset="0"/>
              </a:rPr>
              <a:t>Lek-Heng</a:t>
            </a:r>
            <a:r>
              <a:rPr lang="pt-BR" sz="1400" b="0" i="0" dirty="0">
                <a:effectLst/>
                <a:latin typeface="Arial" panose="020B0604020202020204" pitchFamily="34" charset="0"/>
              </a:rPr>
              <a:t> Lim. </a:t>
            </a:r>
            <a:r>
              <a:rPr lang="pt-BR" sz="1400" b="0" i="0" dirty="0" err="1">
                <a:effectLst/>
                <a:latin typeface="Arial" panose="020B0604020202020204" pitchFamily="34" charset="0"/>
              </a:rPr>
              <a:t>Topology</a:t>
            </a:r>
            <a:r>
              <a:rPr lang="pt-BR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pt-BR" sz="1400" b="0" i="0" dirty="0" err="1">
                <a:effectLst/>
                <a:latin typeface="Arial" panose="020B0604020202020204" pitchFamily="34" charset="0"/>
              </a:rPr>
              <a:t>ofdeep</a:t>
            </a:r>
            <a:r>
              <a:rPr lang="pt-BR" sz="1400" b="0" i="0" dirty="0">
                <a:effectLst/>
                <a:latin typeface="Arial" panose="020B0604020202020204" pitchFamily="34" charset="0"/>
              </a:rPr>
              <a:t> neural networks, 2020. </a:t>
            </a:r>
            <a:r>
              <a:rPr lang="en-US" sz="1400" dirty="0">
                <a:hlinkClick r:id="rId6"/>
              </a:rPr>
              <a:t>https://arxiv.org/abs/2004.06093</a:t>
            </a:r>
            <a:r>
              <a:rPr lang="en-US" sz="1400" dirty="0"/>
              <a:t>.</a:t>
            </a:r>
          </a:p>
          <a:p>
            <a:endParaRPr lang="en-US" sz="1400" dirty="0"/>
          </a:p>
          <a:p>
            <a:r>
              <a:rPr lang="pt-BR" sz="1400" b="0" i="0" dirty="0">
                <a:effectLst/>
                <a:latin typeface="Arial" panose="020B0604020202020204" pitchFamily="34" charset="0"/>
              </a:rPr>
              <a:t>[7] Ian </a:t>
            </a:r>
            <a:r>
              <a:rPr lang="pt-BR" sz="1400" b="0" i="0" dirty="0" err="1">
                <a:effectLst/>
                <a:latin typeface="Arial" panose="020B0604020202020204" pitchFamily="34" charset="0"/>
              </a:rPr>
              <a:t>Goodfellow</a:t>
            </a:r>
            <a:r>
              <a:rPr lang="pt-BR" sz="1400" b="0" i="0" dirty="0">
                <a:effectLst/>
                <a:latin typeface="Arial" panose="020B0604020202020204" pitchFamily="34" charset="0"/>
              </a:rPr>
              <a:t>, </a:t>
            </a:r>
            <a:r>
              <a:rPr lang="pt-BR" sz="1400" b="0" i="0" dirty="0" err="1">
                <a:effectLst/>
                <a:latin typeface="Arial" panose="020B0604020202020204" pitchFamily="34" charset="0"/>
              </a:rPr>
              <a:t>Yoshua</a:t>
            </a:r>
            <a:r>
              <a:rPr lang="pt-BR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pt-BR" sz="1400" b="0" i="0" dirty="0" err="1">
                <a:effectLst/>
                <a:latin typeface="Arial" panose="020B0604020202020204" pitchFamily="34" charset="0"/>
              </a:rPr>
              <a:t>Bengio</a:t>
            </a:r>
            <a:r>
              <a:rPr lang="pt-BR" sz="1400" b="0" i="0" dirty="0">
                <a:effectLst/>
                <a:latin typeface="Arial" panose="020B0604020202020204" pitchFamily="34" charset="0"/>
              </a:rPr>
              <a:t>, </a:t>
            </a:r>
            <a:r>
              <a:rPr lang="pt-BR" sz="1400" b="0" i="0" dirty="0" err="1">
                <a:effectLst/>
                <a:latin typeface="Arial" panose="020B0604020202020204" pitchFamily="34" charset="0"/>
              </a:rPr>
              <a:t>and</a:t>
            </a:r>
            <a:r>
              <a:rPr lang="pt-BR" sz="1400" b="0" i="0" dirty="0">
                <a:effectLst/>
                <a:latin typeface="Arial" panose="020B0604020202020204" pitchFamily="34" charset="0"/>
              </a:rPr>
              <a:t> Aaron </a:t>
            </a:r>
            <a:r>
              <a:rPr lang="pt-BR" sz="1400" b="0" i="0" dirty="0" err="1">
                <a:effectLst/>
                <a:latin typeface="Arial" panose="020B0604020202020204" pitchFamily="34" charset="0"/>
              </a:rPr>
              <a:t>Courville.Deep</a:t>
            </a:r>
            <a:r>
              <a:rPr lang="pt-BR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pt-BR" sz="1400" b="0" i="0" dirty="0" err="1">
                <a:effectLst/>
                <a:latin typeface="Arial" panose="020B0604020202020204" pitchFamily="34" charset="0"/>
              </a:rPr>
              <a:t>Learning.MIT</a:t>
            </a:r>
            <a:r>
              <a:rPr lang="pt-BR" sz="1400" b="0" i="0" dirty="0">
                <a:effectLst/>
                <a:latin typeface="Arial" panose="020B0604020202020204" pitchFamily="34" charset="0"/>
              </a:rPr>
              <a:t> Press, 2016. </a:t>
            </a:r>
            <a:r>
              <a:rPr lang="pt-BR" sz="1400" b="0" i="0" dirty="0">
                <a:effectLst/>
                <a:latin typeface="Arial" panose="020B0604020202020204" pitchFamily="34" charset="0"/>
                <a:hlinkClick r:id="rId4"/>
              </a:rPr>
              <a:t>http://www.deeplearningbook.org</a:t>
            </a:r>
            <a:r>
              <a:rPr lang="pt-BR" sz="1400" b="0" i="0" dirty="0">
                <a:effectLst/>
                <a:latin typeface="Arial" panose="020B0604020202020204" pitchFamily="34" charset="0"/>
              </a:rPr>
              <a:t>.</a:t>
            </a:r>
          </a:p>
          <a:p>
            <a:endParaRPr lang="pt-BR" sz="1400" dirty="0">
              <a:latin typeface="Arial" panose="020B0604020202020204" pitchFamily="34" charset="0"/>
            </a:endParaRPr>
          </a:p>
          <a:p>
            <a:r>
              <a:rPr lang="en-US" sz="1400" b="0" i="0" dirty="0">
                <a:effectLst/>
                <a:latin typeface="Arial" panose="020B0604020202020204" pitchFamily="34" charset="0"/>
              </a:rPr>
              <a:t>[8] </a:t>
            </a:r>
            <a:r>
              <a:rPr lang="en-US" sz="1400" b="0" i="0" dirty="0" err="1">
                <a:effectLst/>
                <a:latin typeface="Arial" panose="020B0604020202020204" pitchFamily="34" charset="0"/>
              </a:rPr>
              <a:t>Aurélien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1400" b="0" i="0" dirty="0" err="1">
                <a:effectLst/>
                <a:latin typeface="Arial" panose="020B0604020202020204" pitchFamily="34" charset="0"/>
              </a:rPr>
              <a:t>Géron.Hands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-on machine learning with scikit-learn, </a:t>
            </a:r>
            <a:r>
              <a:rPr lang="en-US" sz="1400" b="0" i="0" dirty="0" err="1">
                <a:effectLst/>
                <a:latin typeface="Arial" panose="020B0604020202020204" pitchFamily="34" charset="0"/>
              </a:rPr>
              <a:t>Keras,and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1400" b="0" i="0" dirty="0" err="1">
                <a:effectLst/>
                <a:latin typeface="Arial" panose="020B0604020202020204" pitchFamily="34" charset="0"/>
              </a:rPr>
              <a:t>tensorflow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: Concepts, tools, and techniques to build </a:t>
            </a:r>
            <a:r>
              <a:rPr lang="en-US" sz="1400" b="0" i="0" dirty="0" err="1">
                <a:effectLst/>
                <a:latin typeface="Arial" panose="020B0604020202020204" pitchFamily="34" charset="0"/>
              </a:rPr>
              <a:t>IntelligentSystems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. O’Reilly, 2020.</a:t>
            </a:r>
            <a:endParaRPr lang="pt-BR" sz="1400" b="0" i="0" dirty="0"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2852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1322</TotalTime>
  <Words>2394</Words>
  <Application>Microsoft Office PowerPoint</Application>
  <PresentationFormat>Widescreen</PresentationFormat>
  <Paragraphs>453</Paragraphs>
  <Slides>97</Slides>
  <Notes>0</Notes>
  <HiddenSlides>17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97</vt:i4>
      </vt:variant>
    </vt:vector>
  </HeadingPairs>
  <TitlesOfParts>
    <vt:vector size="103" baseType="lpstr">
      <vt:lpstr>Arial</vt:lpstr>
      <vt:lpstr>Calibri</vt:lpstr>
      <vt:lpstr>Calibri Light</vt:lpstr>
      <vt:lpstr>Cambria Math</vt:lpstr>
      <vt:lpstr>Wingdings</vt:lpstr>
      <vt:lpstr>Tema do Office</vt:lpstr>
      <vt:lpstr>How Neural Networks Shape the Manifold Hypothesis?</vt:lpstr>
      <vt:lpstr>What are manifolds?</vt:lpstr>
      <vt:lpstr>What are manifolds?</vt:lpstr>
      <vt:lpstr>What are manifolds?</vt:lpstr>
      <vt:lpstr>What are manifolds?</vt:lpstr>
      <vt:lpstr>What are manifolds?</vt:lpstr>
      <vt:lpstr>What are manifolds?</vt:lpstr>
      <vt:lpstr>What are manifolds?</vt:lpstr>
      <vt:lpstr>What are manifolds?</vt:lpstr>
      <vt:lpstr>What are manifolds?</vt:lpstr>
      <vt:lpstr>How do we study manifolds?</vt:lpstr>
      <vt:lpstr>How do we study manifolds?</vt:lpstr>
      <vt:lpstr>How do we study manifolds?</vt:lpstr>
      <vt:lpstr>How do we study manifolds?</vt:lpstr>
      <vt:lpstr>How do we study manifolds?</vt:lpstr>
      <vt:lpstr>How do we study manifolds?</vt:lpstr>
      <vt:lpstr>How do we study manifolds?</vt:lpstr>
      <vt:lpstr>How do we study manifolds?</vt:lpstr>
      <vt:lpstr>How do we study manifolds?</vt:lpstr>
      <vt:lpstr>How do we study manifolds?</vt:lpstr>
      <vt:lpstr>How do we study manifolds?</vt:lpstr>
      <vt:lpstr>How do we study manifolds?</vt:lpstr>
      <vt:lpstr>How do we study manifolds?</vt:lpstr>
      <vt:lpstr>How do we study manifolds?</vt:lpstr>
      <vt:lpstr>How do we study manifolds?</vt:lpstr>
      <vt:lpstr>How do we study manifolds?</vt:lpstr>
      <vt:lpstr>How do we study manifolds?</vt:lpstr>
      <vt:lpstr>How do we study manifolds?</vt:lpstr>
      <vt:lpstr>How do we study manifolds?</vt:lpstr>
      <vt:lpstr>How do we study manifolds?</vt:lpstr>
      <vt:lpstr>How do we study manifolds?</vt:lpstr>
      <vt:lpstr>How do we study manifolds?</vt:lpstr>
      <vt:lpstr>How do we study manifolds?</vt:lpstr>
      <vt:lpstr>How do we study manifolds?</vt:lpstr>
      <vt:lpstr>How do we study manifolds?</vt:lpstr>
      <vt:lpstr>How do we study manifolds?</vt:lpstr>
      <vt:lpstr>How do we study manifolds?</vt:lpstr>
      <vt:lpstr>How do we study manifolds?</vt:lpstr>
      <vt:lpstr>Why manifolds?</vt:lpstr>
      <vt:lpstr>Why manifolds?</vt:lpstr>
      <vt:lpstr>Why manifolds?</vt:lpstr>
      <vt:lpstr>Why manifolds?</vt:lpstr>
      <vt:lpstr>Why manifolds?</vt:lpstr>
      <vt:lpstr>Why manifolds?</vt:lpstr>
      <vt:lpstr>Why manifolds?</vt:lpstr>
      <vt:lpstr>Why manifolds?</vt:lpstr>
      <vt:lpstr>Why manifolds?</vt:lpstr>
      <vt:lpstr>Are we done?</vt:lpstr>
      <vt:lpstr>Are we done?</vt:lpstr>
      <vt:lpstr>Are we done?</vt:lpstr>
      <vt:lpstr>Are we done?</vt:lpstr>
      <vt:lpstr>Are we done?</vt:lpstr>
      <vt:lpstr>What is this new view?</vt:lpstr>
      <vt:lpstr>What is this new view?</vt:lpstr>
      <vt:lpstr>What is this new view?</vt:lpstr>
      <vt:lpstr>What is this new view?</vt:lpstr>
      <vt:lpstr>What is this new view?</vt:lpstr>
      <vt:lpstr>How to find the manifold?</vt:lpstr>
      <vt:lpstr>How to find the manifold?</vt:lpstr>
      <vt:lpstr>How to find the manifold?</vt:lpstr>
      <vt:lpstr>How to find the manifold?</vt:lpstr>
      <vt:lpstr>How to find the manifold?</vt:lpstr>
      <vt:lpstr>How to find the manifold?</vt:lpstr>
      <vt:lpstr>How to find the manifold?</vt:lpstr>
      <vt:lpstr>How to find the manifold?</vt:lpstr>
      <vt:lpstr>How to find the manifold?</vt:lpstr>
      <vt:lpstr>How to find the manifold?</vt:lpstr>
      <vt:lpstr>How to find the manifold?</vt:lpstr>
      <vt:lpstr>How to find the manifold?</vt:lpstr>
      <vt:lpstr>How to find the manifold?</vt:lpstr>
      <vt:lpstr>How to find the manifold?</vt:lpstr>
      <vt:lpstr>How to find the manifold?</vt:lpstr>
      <vt:lpstr>How to find the manifold?</vt:lpstr>
      <vt:lpstr>How to find the manifold?</vt:lpstr>
      <vt:lpstr>How to find the manifold?</vt:lpstr>
      <vt:lpstr>How the Betti numbers change?</vt:lpstr>
      <vt:lpstr>How the Betti numbers change?</vt:lpstr>
      <vt:lpstr>How the Betti numbers change?</vt:lpstr>
      <vt:lpstr>How the Betti numbers change?</vt:lpstr>
      <vt:lpstr>How the Betti numbers change?</vt:lpstr>
      <vt:lpstr>How the Betti numbers change?</vt:lpstr>
      <vt:lpstr>How the Betti numbers change?</vt:lpstr>
      <vt:lpstr>How the Betti numbers change?</vt:lpstr>
      <vt:lpstr>How the Betti numbers change?</vt:lpstr>
      <vt:lpstr>How the Betti numbers change?</vt:lpstr>
      <vt:lpstr>Are we done?</vt:lpstr>
      <vt:lpstr>Are we done?</vt:lpstr>
      <vt:lpstr>Are we done?</vt:lpstr>
      <vt:lpstr>Are we done?</vt:lpstr>
      <vt:lpstr>Are we done?</vt:lpstr>
      <vt:lpstr>What is this new view?</vt:lpstr>
      <vt:lpstr>Does this work for real datasets?[6]</vt:lpstr>
      <vt:lpstr>Does this work for real datasets?[6]</vt:lpstr>
      <vt:lpstr>What is next?</vt:lpstr>
      <vt:lpstr>What is next?</vt:lpstr>
      <vt:lpstr>What is next?</vt:lpstr>
      <vt:lpstr>Works Cited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Henrique Ennes</dc:creator>
  <cp:lastModifiedBy>Henrique Ennes</cp:lastModifiedBy>
  <cp:revision>30</cp:revision>
  <dcterms:created xsi:type="dcterms:W3CDTF">2021-09-25T15:22:46Z</dcterms:created>
  <dcterms:modified xsi:type="dcterms:W3CDTF">2021-10-06T15:14:17Z</dcterms:modified>
</cp:coreProperties>
</file>